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8" r:id="rId3"/>
    <p:sldId id="318" r:id="rId4"/>
    <p:sldId id="283" r:id="rId5"/>
    <p:sldId id="299" r:id="rId6"/>
    <p:sldId id="300" r:id="rId7"/>
    <p:sldId id="302" r:id="rId8"/>
    <p:sldId id="296" r:id="rId9"/>
    <p:sldId id="305" r:id="rId10"/>
    <p:sldId id="306" r:id="rId11"/>
    <p:sldId id="319" r:id="rId12"/>
    <p:sldId id="285" r:id="rId13"/>
    <p:sldId id="286" r:id="rId14"/>
    <p:sldId id="303" r:id="rId15"/>
    <p:sldId id="287" r:id="rId16"/>
    <p:sldId id="308" r:id="rId17"/>
    <p:sldId id="309" r:id="rId18"/>
    <p:sldId id="320" r:id="rId19"/>
    <p:sldId id="288" r:id="rId20"/>
    <p:sldId id="290" r:id="rId21"/>
    <p:sldId id="321" r:id="rId22"/>
    <p:sldId id="322" r:id="rId23"/>
    <p:sldId id="323" r:id="rId24"/>
    <p:sldId id="324" r:id="rId25"/>
    <p:sldId id="292" r:id="rId26"/>
    <p:sldId id="293" r:id="rId27"/>
    <p:sldId id="294" r:id="rId28"/>
    <p:sldId id="295" r:id="rId29"/>
    <p:sldId id="313" r:id="rId30"/>
    <p:sldId id="314" r:id="rId31"/>
    <p:sldId id="310" r:id="rId32"/>
    <p:sldId id="297" r:id="rId33"/>
    <p:sldId id="298"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FB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75" autoAdjust="0"/>
  </p:normalViewPr>
  <p:slideViewPr>
    <p:cSldViewPr>
      <p:cViewPr varScale="1">
        <p:scale>
          <a:sx n="79" d="100"/>
          <a:sy n="79" d="100"/>
        </p:scale>
        <p:origin x="1358"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4"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D51A66-660B-4FB5-8360-C228E2882486}" type="doc">
      <dgm:prSet loTypeId="urn:microsoft.com/office/officeart/2008/layout/BendingPictureSemiTransparentText" loCatId="picture" qsTypeId="urn:microsoft.com/office/officeart/2005/8/quickstyle/simple1#6" qsCatId="simple" csTypeId="urn:microsoft.com/office/officeart/2005/8/colors/accent1_2#11" csCatId="accent1" phldr="1"/>
      <dgm:spPr/>
      <dgm:t>
        <a:bodyPr/>
        <a:lstStyle/>
        <a:p>
          <a:endParaRPr lang="en-US"/>
        </a:p>
      </dgm:t>
    </dgm:pt>
    <dgm:pt modelId="{90D152FD-94C2-4E78-98E0-CCC2A21798D3}" type="pres">
      <dgm:prSet presAssocID="{4DD51A66-660B-4FB5-8360-C228E2882486}" presName="Name0" presStyleCnt="0">
        <dgm:presLayoutVars>
          <dgm:dir/>
          <dgm:resizeHandles val="exact"/>
        </dgm:presLayoutVars>
      </dgm:prSet>
      <dgm:spPr/>
    </dgm:pt>
  </dgm:ptLst>
  <dgm:cxnLst>
    <dgm:cxn modelId="{C165B7DB-B14F-4091-A5E7-207575335F4E}" type="presOf" srcId="{4DD51A66-660B-4FB5-8360-C228E2882486}" destId="{90D152FD-94C2-4E78-98E0-CCC2A21798D3}" srcOrd="0" destOrd="0" presId="urn:microsoft.com/office/officeart/2008/layout/BendingPictureSemiTransparent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AD1363-36E4-4EFC-BCCA-44BA7AD818C0}" type="doc">
      <dgm:prSet loTypeId="urn:microsoft.com/office/officeart/2008/layout/PictureGrid" loCatId="picture" qsTypeId="urn:microsoft.com/office/officeart/2005/8/quickstyle/3d3" qsCatId="3D" csTypeId="urn:microsoft.com/office/officeart/2005/8/colors/accent1_2#12" csCatId="accent1" phldr="1"/>
      <dgm:spPr/>
      <dgm:t>
        <a:bodyPr/>
        <a:lstStyle/>
        <a:p>
          <a:endParaRPr lang="en-US"/>
        </a:p>
      </dgm:t>
    </dgm:pt>
    <dgm:pt modelId="{F0F21936-FFE7-4180-9AF2-CD7AC799C838}">
      <dgm:prSet phldrT="[Text]"/>
      <dgm:spPr/>
      <dgm:t>
        <a:bodyPr/>
        <a:lstStyle/>
        <a:p>
          <a:pPr algn="ctr"/>
          <a:r>
            <a:rPr lang="en-US" dirty="0">
              <a:solidFill>
                <a:schemeClr val="tx1">
                  <a:lumMod val="75000"/>
                </a:schemeClr>
              </a:solidFill>
            </a:rPr>
            <a:t>Columbine High School</a:t>
          </a:r>
        </a:p>
      </dgm:t>
    </dgm:pt>
    <dgm:pt modelId="{B9BADD1B-BBC4-42F7-B2E4-880B11CC93E0}" type="parTrans" cxnId="{F5EC9108-D0A4-49F2-8AB5-08264A53CB4E}">
      <dgm:prSet/>
      <dgm:spPr/>
      <dgm:t>
        <a:bodyPr/>
        <a:lstStyle/>
        <a:p>
          <a:pPr algn="ctr"/>
          <a:endParaRPr lang="en-US"/>
        </a:p>
      </dgm:t>
    </dgm:pt>
    <dgm:pt modelId="{4FD51387-5F3F-4469-932D-E37A925E4317}" type="sibTrans" cxnId="{F5EC9108-D0A4-49F2-8AB5-08264A53CB4E}">
      <dgm:prSet/>
      <dgm:spPr/>
      <dgm:t>
        <a:bodyPr/>
        <a:lstStyle/>
        <a:p>
          <a:pPr algn="ctr"/>
          <a:endParaRPr lang="en-US"/>
        </a:p>
      </dgm:t>
    </dgm:pt>
    <dgm:pt modelId="{9C581DA1-DA74-403D-B821-1EF93C3513D1}">
      <dgm:prSet phldrT="[Text]"/>
      <dgm:spPr/>
      <dgm:t>
        <a:bodyPr/>
        <a:lstStyle/>
        <a:p>
          <a:pPr algn="ctr"/>
          <a:r>
            <a:rPr lang="en-US" dirty="0">
              <a:solidFill>
                <a:schemeClr val="tx1">
                  <a:lumMod val="75000"/>
                </a:schemeClr>
              </a:solidFill>
            </a:rPr>
            <a:t>Virginia Tech University</a:t>
          </a:r>
        </a:p>
      </dgm:t>
    </dgm:pt>
    <dgm:pt modelId="{C88A3FF1-621D-4BCF-B44B-7548B0542536}" type="parTrans" cxnId="{640A77B5-22CF-4E53-8D06-871B30E0007B}">
      <dgm:prSet/>
      <dgm:spPr/>
      <dgm:t>
        <a:bodyPr/>
        <a:lstStyle/>
        <a:p>
          <a:pPr algn="ctr"/>
          <a:endParaRPr lang="en-US"/>
        </a:p>
      </dgm:t>
    </dgm:pt>
    <dgm:pt modelId="{07FB153B-3189-4669-BF4C-8F155E10F83E}" type="sibTrans" cxnId="{640A77B5-22CF-4E53-8D06-871B30E0007B}">
      <dgm:prSet/>
      <dgm:spPr/>
      <dgm:t>
        <a:bodyPr/>
        <a:lstStyle/>
        <a:p>
          <a:pPr algn="ctr"/>
          <a:endParaRPr lang="en-US"/>
        </a:p>
      </dgm:t>
    </dgm:pt>
    <dgm:pt modelId="{4FA91BE3-5AFE-4205-A164-14809230DB6F}">
      <dgm:prSet phldrT="[Text]"/>
      <dgm:spPr/>
      <dgm:t>
        <a:bodyPr/>
        <a:lstStyle/>
        <a:p>
          <a:pPr algn="ctr"/>
          <a:r>
            <a:rPr lang="en-US" dirty="0" err="1">
              <a:solidFill>
                <a:schemeClr val="tx1">
                  <a:lumMod val="75000"/>
                </a:schemeClr>
              </a:solidFill>
            </a:rPr>
            <a:t>Oikos</a:t>
          </a:r>
          <a:r>
            <a:rPr lang="en-US" dirty="0">
              <a:solidFill>
                <a:schemeClr val="tx1">
                  <a:lumMod val="75000"/>
                </a:schemeClr>
              </a:solidFill>
            </a:rPr>
            <a:t> University</a:t>
          </a:r>
        </a:p>
      </dgm:t>
    </dgm:pt>
    <dgm:pt modelId="{236B4B99-7CC6-4715-9B6F-F38E68CE9730}" type="parTrans" cxnId="{499AF761-D8FA-4419-872C-9BAD9CF3CCD4}">
      <dgm:prSet/>
      <dgm:spPr/>
      <dgm:t>
        <a:bodyPr/>
        <a:lstStyle/>
        <a:p>
          <a:pPr algn="ctr"/>
          <a:endParaRPr lang="en-US"/>
        </a:p>
      </dgm:t>
    </dgm:pt>
    <dgm:pt modelId="{2A39877D-F967-4742-9500-CCC2B66B51A6}" type="sibTrans" cxnId="{499AF761-D8FA-4419-872C-9BAD9CF3CCD4}">
      <dgm:prSet/>
      <dgm:spPr/>
      <dgm:t>
        <a:bodyPr/>
        <a:lstStyle/>
        <a:p>
          <a:pPr algn="ctr"/>
          <a:endParaRPr lang="en-US"/>
        </a:p>
      </dgm:t>
    </dgm:pt>
    <dgm:pt modelId="{58F29E2B-683D-4D99-B145-04E36594E0BC}">
      <dgm:prSet phldrT="[Text]"/>
      <dgm:spPr/>
      <dgm:t>
        <a:bodyPr/>
        <a:lstStyle/>
        <a:p>
          <a:pPr algn="ctr"/>
          <a:r>
            <a:rPr lang="en-US" dirty="0">
              <a:solidFill>
                <a:schemeClr val="tx1">
                  <a:lumMod val="75000"/>
                </a:schemeClr>
              </a:solidFill>
            </a:rPr>
            <a:t>Sandy Hook Elementary School</a:t>
          </a:r>
        </a:p>
      </dgm:t>
    </dgm:pt>
    <dgm:pt modelId="{8D48566B-94C4-4DF8-9784-903577566A33}" type="parTrans" cxnId="{57EF121A-C2D5-47E4-90C9-0AD73834490C}">
      <dgm:prSet/>
      <dgm:spPr/>
      <dgm:t>
        <a:bodyPr/>
        <a:lstStyle/>
        <a:p>
          <a:pPr algn="ctr"/>
          <a:endParaRPr lang="en-US"/>
        </a:p>
      </dgm:t>
    </dgm:pt>
    <dgm:pt modelId="{2DA64DEE-519A-446C-A3FB-A02B7D014EB9}" type="sibTrans" cxnId="{57EF121A-C2D5-47E4-90C9-0AD73834490C}">
      <dgm:prSet/>
      <dgm:spPr/>
      <dgm:t>
        <a:bodyPr/>
        <a:lstStyle/>
        <a:p>
          <a:pPr algn="ctr"/>
          <a:endParaRPr lang="en-US"/>
        </a:p>
      </dgm:t>
    </dgm:pt>
    <dgm:pt modelId="{AFE46E91-8242-4046-9BE4-8C6ECA13D365}" type="pres">
      <dgm:prSet presAssocID="{1CAD1363-36E4-4EFC-BCCA-44BA7AD818C0}" presName="Name0" presStyleCnt="0">
        <dgm:presLayoutVars>
          <dgm:dir/>
        </dgm:presLayoutVars>
      </dgm:prSet>
      <dgm:spPr/>
    </dgm:pt>
    <dgm:pt modelId="{726AF204-327D-4A55-BCD7-82D9B8CBAB5C}" type="pres">
      <dgm:prSet presAssocID="{F0F21936-FFE7-4180-9AF2-CD7AC799C838}" presName="composite" presStyleCnt="0"/>
      <dgm:spPr/>
    </dgm:pt>
    <dgm:pt modelId="{D956B962-AAD3-4FD0-87A9-61B98C78CC62}" type="pres">
      <dgm:prSet presAssocID="{F0F21936-FFE7-4180-9AF2-CD7AC799C838}" presName="rect2" presStyleLbl="revTx" presStyleIdx="0" presStyleCnt="4" custLinFactNeighborX="-10379" custLinFactNeighborY="-26088">
        <dgm:presLayoutVars>
          <dgm:bulletEnabled val="1"/>
        </dgm:presLayoutVars>
      </dgm:prSet>
      <dgm:spPr/>
    </dgm:pt>
    <dgm:pt modelId="{09E56D45-2A0D-4BCC-9E5B-F81F6E76DC0E}" type="pres">
      <dgm:prSet presAssocID="{F0F21936-FFE7-4180-9AF2-CD7AC799C838}" presName="rect1" presStyleLbl="alignImgPlace1" presStyleIdx="0" presStyleCnt="4" custScaleX="108813" custScaleY="94574" custLinFactNeighborX="-12986" custLinFactNeighborY="-3997"/>
      <dgm:spPr>
        <a:blipFill>
          <a:blip xmlns:r="http://schemas.openxmlformats.org/officeDocument/2006/relationships" r:embed="rId1"/>
          <a:srcRect/>
          <a:stretch>
            <a:fillRect l="-16000" r="-16000"/>
          </a:stretch>
        </a:blipFill>
      </dgm:spPr>
    </dgm:pt>
    <dgm:pt modelId="{03C7ED0D-E62C-406E-B003-97C9B4ADEB19}" type="pres">
      <dgm:prSet presAssocID="{4FD51387-5F3F-4469-932D-E37A925E4317}" presName="sibTrans" presStyleCnt="0"/>
      <dgm:spPr/>
    </dgm:pt>
    <dgm:pt modelId="{F7504304-26E9-4E07-922C-3491B6982F77}" type="pres">
      <dgm:prSet presAssocID="{9C581DA1-DA74-403D-B821-1EF93C3513D1}" presName="composite" presStyleCnt="0"/>
      <dgm:spPr/>
    </dgm:pt>
    <dgm:pt modelId="{6264EA5C-5888-41CF-9F15-CDBCF6CAA853}" type="pres">
      <dgm:prSet presAssocID="{9C581DA1-DA74-403D-B821-1EF93C3513D1}" presName="rect2" presStyleLbl="revTx" presStyleIdx="1" presStyleCnt="4" custScaleY="71838" custLinFactNeighborX="14028" custLinFactNeighborY="8073">
        <dgm:presLayoutVars>
          <dgm:bulletEnabled val="1"/>
        </dgm:presLayoutVars>
      </dgm:prSet>
      <dgm:spPr/>
    </dgm:pt>
    <dgm:pt modelId="{5CE744B1-F561-4EA7-AF32-B38A810B51AE}" type="pres">
      <dgm:prSet presAssocID="{9C581DA1-DA74-403D-B821-1EF93C3513D1}" presName="rect1" presStyleLbl="alignImgPlace1" presStyleIdx="1" presStyleCnt="4" custLinFactNeighborX="13310" custLinFactNeighborY="1129"/>
      <dgm:spPr>
        <a:blipFill>
          <a:blip xmlns:r="http://schemas.openxmlformats.org/officeDocument/2006/relationships" r:embed="rId2"/>
          <a:srcRect/>
          <a:stretch>
            <a:fillRect l="-15000" r="-15000"/>
          </a:stretch>
        </a:blipFill>
      </dgm:spPr>
    </dgm:pt>
    <dgm:pt modelId="{8D2E672E-E433-4F0E-80CA-EAC64206D6C3}" type="pres">
      <dgm:prSet presAssocID="{07FB153B-3189-4669-BF4C-8F155E10F83E}" presName="sibTrans" presStyleCnt="0"/>
      <dgm:spPr/>
    </dgm:pt>
    <dgm:pt modelId="{EDE437B9-E386-40F3-8BB5-FBB9CE7C8C66}" type="pres">
      <dgm:prSet presAssocID="{4FA91BE3-5AFE-4205-A164-14809230DB6F}" presName="composite" presStyleCnt="0"/>
      <dgm:spPr/>
    </dgm:pt>
    <dgm:pt modelId="{DADE529D-DA51-4AB2-8668-84423390D8CA}" type="pres">
      <dgm:prSet presAssocID="{4FA91BE3-5AFE-4205-A164-14809230DB6F}" presName="rect2" presStyleLbl="revTx" presStyleIdx="2" presStyleCnt="4" custScaleY="125337" custLinFactY="305438" custLinFactNeighborX="-8787" custLinFactNeighborY="400000">
        <dgm:presLayoutVars>
          <dgm:bulletEnabled val="1"/>
        </dgm:presLayoutVars>
      </dgm:prSet>
      <dgm:spPr/>
    </dgm:pt>
    <dgm:pt modelId="{F7ADAF12-15E2-4124-B50C-40A88F939628}" type="pres">
      <dgm:prSet presAssocID="{4FA91BE3-5AFE-4205-A164-14809230DB6F}" presName="rect1" presStyleLbl="alignImgPlace1" presStyleIdx="2" presStyleCnt="4" custScaleX="106247" custScaleY="106247" custLinFactNeighborX="-9497" custLinFactNeighborY="-6777"/>
      <dgm:spPr>
        <a:blipFill>
          <a:blip xmlns:r="http://schemas.openxmlformats.org/officeDocument/2006/relationships" r:embed="rId3"/>
          <a:srcRect/>
          <a:stretch>
            <a:fillRect l="-38000" r="-38000"/>
          </a:stretch>
        </a:blipFill>
      </dgm:spPr>
    </dgm:pt>
    <dgm:pt modelId="{DBF3BB54-C988-4F8D-BC14-54911820D8E9}" type="pres">
      <dgm:prSet presAssocID="{2A39877D-F967-4742-9500-CCC2B66B51A6}" presName="sibTrans" presStyleCnt="0"/>
      <dgm:spPr/>
    </dgm:pt>
    <dgm:pt modelId="{86E1DD62-6962-4887-8869-88E187940F73}" type="pres">
      <dgm:prSet presAssocID="{58F29E2B-683D-4D99-B145-04E36594E0BC}" presName="composite" presStyleCnt="0"/>
      <dgm:spPr/>
    </dgm:pt>
    <dgm:pt modelId="{0E897911-9C12-4552-A6D7-D6D744A8816E}" type="pres">
      <dgm:prSet presAssocID="{58F29E2B-683D-4D99-B145-04E36594E0BC}" presName="rect2" presStyleLbl="revTx" presStyleIdx="3" presStyleCnt="4" custLinFactY="316411" custLinFactNeighborX="14593" custLinFactNeighborY="400000">
        <dgm:presLayoutVars>
          <dgm:bulletEnabled val="1"/>
        </dgm:presLayoutVars>
      </dgm:prSet>
      <dgm:spPr/>
    </dgm:pt>
    <dgm:pt modelId="{8BFAA909-7AEF-4D40-B075-D7F05B7641B6}" type="pres">
      <dgm:prSet presAssocID="{58F29E2B-683D-4D99-B145-04E36594E0BC}" presName="rect1" presStyleLbl="alignImgPlace1" presStyleIdx="3" presStyleCnt="4" custScaleX="101877" custScaleY="101296" custLinFactNeighborX="15532" custLinFactNeighborY="-5706"/>
      <dgm:spPr>
        <a:blipFill>
          <a:blip xmlns:r="http://schemas.openxmlformats.org/officeDocument/2006/relationships" r:embed="rId4"/>
          <a:srcRect/>
          <a:stretch>
            <a:fillRect l="-16000" r="-16000"/>
          </a:stretch>
        </a:blipFill>
      </dgm:spPr>
    </dgm:pt>
  </dgm:ptLst>
  <dgm:cxnLst>
    <dgm:cxn modelId="{F5EC9108-D0A4-49F2-8AB5-08264A53CB4E}" srcId="{1CAD1363-36E4-4EFC-BCCA-44BA7AD818C0}" destId="{F0F21936-FFE7-4180-9AF2-CD7AC799C838}" srcOrd="0" destOrd="0" parTransId="{B9BADD1B-BBC4-42F7-B2E4-880B11CC93E0}" sibTransId="{4FD51387-5F3F-4469-932D-E37A925E4317}"/>
    <dgm:cxn modelId="{57EF121A-C2D5-47E4-90C9-0AD73834490C}" srcId="{1CAD1363-36E4-4EFC-BCCA-44BA7AD818C0}" destId="{58F29E2B-683D-4D99-B145-04E36594E0BC}" srcOrd="3" destOrd="0" parTransId="{8D48566B-94C4-4DF8-9784-903577566A33}" sibTransId="{2DA64DEE-519A-446C-A3FB-A02B7D014EB9}"/>
    <dgm:cxn modelId="{499AF761-D8FA-4419-872C-9BAD9CF3CCD4}" srcId="{1CAD1363-36E4-4EFC-BCCA-44BA7AD818C0}" destId="{4FA91BE3-5AFE-4205-A164-14809230DB6F}" srcOrd="2" destOrd="0" parTransId="{236B4B99-7CC6-4715-9B6F-F38E68CE9730}" sibTransId="{2A39877D-F967-4742-9500-CCC2B66B51A6}"/>
    <dgm:cxn modelId="{08123347-D458-4398-953C-B61FB8E2D887}" type="presOf" srcId="{4FA91BE3-5AFE-4205-A164-14809230DB6F}" destId="{DADE529D-DA51-4AB2-8668-84423390D8CA}" srcOrd="0" destOrd="0" presId="urn:microsoft.com/office/officeart/2008/layout/PictureGrid"/>
    <dgm:cxn modelId="{F43B144E-16AC-4941-B8E7-4BB0CBFBCFF7}" type="presOf" srcId="{1CAD1363-36E4-4EFC-BCCA-44BA7AD818C0}" destId="{AFE46E91-8242-4046-9BE4-8C6ECA13D365}" srcOrd="0" destOrd="0" presId="urn:microsoft.com/office/officeart/2008/layout/PictureGrid"/>
    <dgm:cxn modelId="{2AF4AFB1-F513-4157-9ECD-BF06E626ACE1}" type="presOf" srcId="{9C581DA1-DA74-403D-B821-1EF93C3513D1}" destId="{6264EA5C-5888-41CF-9F15-CDBCF6CAA853}" srcOrd="0" destOrd="0" presId="urn:microsoft.com/office/officeart/2008/layout/PictureGrid"/>
    <dgm:cxn modelId="{640A77B5-22CF-4E53-8D06-871B30E0007B}" srcId="{1CAD1363-36E4-4EFC-BCCA-44BA7AD818C0}" destId="{9C581DA1-DA74-403D-B821-1EF93C3513D1}" srcOrd="1" destOrd="0" parTransId="{C88A3FF1-621D-4BCF-B44B-7548B0542536}" sibTransId="{07FB153B-3189-4669-BF4C-8F155E10F83E}"/>
    <dgm:cxn modelId="{22FCCCCF-96F2-4423-924B-4A1A3E866E66}" type="presOf" srcId="{58F29E2B-683D-4D99-B145-04E36594E0BC}" destId="{0E897911-9C12-4552-A6D7-D6D744A8816E}" srcOrd="0" destOrd="0" presId="urn:microsoft.com/office/officeart/2008/layout/PictureGrid"/>
    <dgm:cxn modelId="{999F4CF2-30A7-40D2-AD09-967A41330D6B}" type="presOf" srcId="{F0F21936-FFE7-4180-9AF2-CD7AC799C838}" destId="{D956B962-AAD3-4FD0-87A9-61B98C78CC62}" srcOrd="0" destOrd="0" presId="urn:microsoft.com/office/officeart/2008/layout/PictureGrid"/>
    <dgm:cxn modelId="{374B2415-32F2-4197-BD92-E7B3600ABB03}" type="presParOf" srcId="{AFE46E91-8242-4046-9BE4-8C6ECA13D365}" destId="{726AF204-327D-4A55-BCD7-82D9B8CBAB5C}" srcOrd="0" destOrd="0" presId="urn:microsoft.com/office/officeart/2008/layout/PictureGrid"/>
    <dgm:cxn modelId="{C0A0659D-22E9-4C80-BFC3-A372152A6C49}" type="presParOf" srcId="{726AF204-327D-4A55-BCD7-82D9B8CBAB5C}" destId="{D956B962-AAD3-4FD0-87A9-61B98C78CC62}" srcOrd="0" destOrd="0" presId="urn:microsoft.com/office/officeart/2008/layout/PictureGrid"/>
    <dgm:cxn modelId="{C3814C66-0375-4838-B10B-A7D8C7E6F7ED}" type="presParOf" srcId="{726AF204-327D-4A55-BCD7-82D9B8CBAB5C}" destId="{09E56D45-2A0D-4BCC-9E5B-F81F6E76DC0E}" srcOrd="1" destOrd="0" presId="urn:microsoft.com/office/officeart/2008/layout/PictureGrid"/>
    <dgm:cxn modelId="{FFD14627-C706-4C6B-BC5E-56F7ECC5EB45}" type="presParOf" srcId="{AFE46E91-8242-4046-9BE4-8C6ECA13D365}" destId="{03C7ED0D-E62C-406E-B003-97C9B4ADEB19}" srcOrd="1" destOrd="0" presId="urn:microsoft.com/office/officeart/2008/layout/PictureGrid"/>
    <dgm:cxn modelId="{7C9B7CD6-707D-4886-96DF-1D57A706F47F}" type="presParOf" srcId="{AFE46E91-8242-4046-9BE4-8C6ECA13D365}" destId="{F7504304-26E9-4E07-922C-3491B6982F77}" srcOrd="2" destOrd="0" presId="urn:microsoft.com/office/officeart/2008/layout/PictureGrid"/>
    <dgm:cxn modelId="{DC19580F-71DC-4E39-AE91-9CDF0E218F90}" type="presParOf" srcId="{F7504304-26E9-4E07-922C-3491B6982F77}" destId="{6264EA5C-5888-41CF-9F15-CDBCF6CAA853}" srcOrd="0" destOrd="0" presId="urn:microsoft.com/office/officeart/2008/layout/PictureGrid"/>
    <dgm:cxn modelId="{9A3472DF-B4C9-4680-AB6F-B27BFD267903}" type="presParOf" srcId="{F7504304-26E9-4E07-922C-3491B6982F77}" destId="{5CE744B1-F561-4EA7-AF32-B38A810B51AE}" srcOrd="1" destOrd="0" presId="urn:microsoft.com/office/officeart/2008/layout/PictureGrid"/>
    <dgm:cxn modelId="{FB4E890E-E171-47BA-80BA-04083093839A}" type="presParOf" srcId="{AFE46E91-8242-4046-9BE4-8C6ECA13D365}" destId="{8D2E672E-E433-4F0E-80CA-EAC64206D6C3}" srcOrd="3" destOrd="0" presId="urn:microsoft.com/office/officeart/2008/layout/PictureGrid"/>
    <dgm:cxn modelId="{D735FEC7-4C6C-49FD-A957-D3C19128BE64}" type="presParOf" srcId="{AFE46E91-8242-4046-9BE4-8C6ECA13D365}" destId="{EDE437B9-E386-40F3-8BB5-FBB9CE7C8C66}" srcOrd="4" destOrd="0" presId="urn:microsoft.com/office/officeart/2008/layout/PictureGrid"/>
    <dgm:cxn modelId="{48793CD2-239D-4CF7-8291-0B9275BB4043}" type="presParOf" srcId="{EDE437B9-E386-40F3-8BB5-FBB9CE7C8C66}" destId="{DADE529D-DA51-4AB2-8668-84423390D8CA}" srcOrd="0" destOrd="0" presId="urn:microsoft.com/office/officeart/2008/layout/PictureGrid"/>
    <dgm:cxn modelId="{111B234C-17A2-4988-96D5-12095803D104}" type="presParOf" srcId="{EDE437B9-E386-40F3-8BB5-FBB9CE7C8C66}" destId="{F7ADAF12-15E2-4124-B50C-40A88F939628}" srcOrd="1" destOrd="0" presId="urn:microsoft.com/office/officeart/2008/layout/PictureGrid"/>
    <dgm:cxn modelId="{BE8ABCE7-859F-4F72-BF82-5EBEA23D14DF}" type="presParOf" srcId="{AFE46E91-8242-4046-9BE4-8C6ECA13D365}" destId="{DBF3BB54-C988-4F8D-BC14-54911820D8E9}" srcOrd="5" destOrd="0" presId="urn:microsoft.com/office/officeart/2008/layout/PictureGrid"/>
    <dgm:cxn modelId="{5F4EF70F-2418-4FF8-9F44-9D816888225B}" type="presParOf" srcId="{AFE46E91-8242-4046-9BE4-8C6ECA13D365}" destId="{86E1DD62-6962-4887-8869-88E187940F73}" srcOrd="6" destOrd="0" presId="urn:microsoft.com/office/officeart/2008/layout/PictureGrid"/>
    <dgm:cxn modelId="{5C290AAE-98EF-488F-B6F0-4F24F9DB6BC2}" type="presParOf" srcId="{86E1DD62-6962-4887-8869-88E187940F73}" destId="{0E897911-9C12-4552-A6D7-D6D744A8816E}" srcOrd="0" destOrd="0" presId="urn:microsoft.com/office/officeart/2008/layout/PictureGrid"/>
    <dgm:cxn modelId="{978286C9-A99D-40BC-A681-6D6A05BE71F2}" type="presParOf" srcId="{86E1DD62-6962-4887-8869-88E187940F73}" destId="{8BFAA909-7AEF-4D40-B075-D7F05B7641B6}" srcOrd="1" destOrd="0" presId="urn:microsoft.com/office/officeart/2008/layout/PictureGrid"/>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6B962-AAD3-4FD0-87A9-61B98C78CC62}">
      <dsp:nvSpPr>
        <dsp:cNvPr id="0" name=""/>
        <dsp:cNvSpPr/>
      </dsp:nvSpPr>
      <dsp:spPr>
        <a:xfrm>
          <a:off x="825212" y="0"/>
          <a:ext cx="1987636" cy="298145"/>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41910" rIns="41910" bIns="0" numCol="1" spcCol="1270" anchor="b" anchorCtr="0">
          <a:noAutofit/>
        </a:bodyPr>
        <a:lstStyle/>
        <a:p>
          <a:pPr marL="0" lvl="0" indent="0" algn="ctr" defTabSz="488950">
            <a:lnSpc>
              <a:spcPct val="90000"/>
            </a:lnSpc>
            <a:spcBef>
              <a:spcPct val="0"/>
            </a:spcBef>
            <a:spcAft>
              <a:spcPct val="35000"/>
            </a:spcAft>
            <a:buNone/>
          </a:pPr>
          <a:r>
            <a:rPr lang="en-US" sz="1100" kern="1200" dirty="0">
              <a:solidFill>
                <a:schemeClr val="tx1">
                  <a:lumMod val="75000"/>
                </a:schemeClr>
              </a:solidFill>
            </a:rPr>
            <a:t>Columbine High School</a:t>
          </a:r>
        </a:p>
      </dsp:txBody>
      <dsp:txXfrm>
        <a:off x="825212" y="0"/>
        <a:ext cx="1987636" cy="298145"/>
      </dsp:txXfrm>
    </dsp:sp>
    <dsp:sp modelId="{09E56D45-2A0D-4BCC-9E5B-F81F6E76DC0E}">
      <dsp:nvSpPr>
        <dsp:cNvPr id="0" name=""/>
        <dsp:cNvSpPr/>
      </dsp:nvSpPr>
      <dsp:spPr>
        <a:xfrm>
          <a:off x="685809" y="382662"/>
          <a:ext cx="2162806" cy="1879786"/>
        </a:xfrm>
        <a:prstGeom prst="rect">
          <a:avLst/>
        </a:prstGeom>
        <a:blipFill>
          <a:blip xmlns:r="http://schemas.openxmlformats.org/officeDocument/2006/relationships" r:embed="rId1"/>
          <a:srcRect/>
          <a:stretch>
            <a:fillRect l="-16000" r="-16000"/>
          </a:stretch>
        </a:blip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6264EA5C-5888-41CF-9F15-CDBCF6CAA853}">
      <dsp:nvSpPr>
        <dsp:cNvPr id="0" name=""/>
        <dsp:cNvSpPr/>
      </dsp:nvSpPr>
      <dsp:spPr>
        <a:xfrm>
          <a:off x="3595665" y="69042"/>
          <a:ext cx="1987636" cy="214181"/>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41910" rIns="41910" bIns="0" numCol="1" spcCol="1270" anchor="b" anchorCtr="0">
          <a:noAutofit/>
        </a:bodyPr>
        <a:lstStyle/>
        <a:p>
          <a:pPr marL="0" lvl="0" indent="0" algn="ctr" defTabSz="488950">
            <a:lnSpc>
              <a:spcPct val="90000"/>
            </a:lnSpc>
            <a:spcBef>
              <a:spcPct val="0"/>
            </a:spcBef>
            <a:spcAft>
              <a:spcPct val="35000"/>
            </a:spcAft>
            <a:buNone/>
          </a:pPr>
          <a:r>
            <a:rPr lang="en-US" sz="1100" kern="1200" dirty="0">
              <a:solidFill>
                <a:schemeClr val="tx1">
                  <a:lumMod val="75000"/>
                </a:schemeClr>
              </a:solidFill>
            </a:rPr>
            <a:t>Virginia Tech University</a:t>
          </a:r>
        </a:p>
      </dsp:txBody>
      <dsp:txXfrm>
        <a:off x="3595665" y="69042"/>
        <a:ext cx="1987636" cy="214181"/>
      </dsp:txXfrm>
    </dsp:sp>
    <dsp:sp modelId="{5CE744B1-F561-4EA7-AF32-B38A810B51AE}">
      <dsp:nvSpPr>
        <dsp:cNvPr id="0" name=""/>
        <dsp:cNvSpPr/>
      </dsp:nvSpPr>
      <dsp:spPr>
        <a:xfrm>
          <a:off x="3581394" y="382670"/>
          <a:ext cx="1987636" cy="1987636"/>
        </a:xfrm>
        <a:prstGeom prst="rect">
          <a:avLst/>
        </a:prstGeom>
        <a:blipFill>
          <a:blip xmlns:r="http://schemas.openxmlformats.org/officeDocument/2006/relationships" r:embed="rId2"/>
          <a:srcRect/>
          <a:stretch>
            <a:fillRect l="-15000" r="-15000"/>
          </a:stretch>
        </a:blip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DADE529D-DA51-4AB2-8668-84423390D8CA}">
      <dsp:nvSpPr>
        <dsp:cNvPr id="0" name=""/>
        <dsp:cNvSpPr/>
      </dsp:nvSpPr>
      <dsp:spPr>
        <a:xfrm>
          <a:off x="838201" y="4649861"/>
          <a:ext cx="1987636" cy="373686"/>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41910" rIns="41910" bIns="0" numCol="1" spcCol="1270" anchor="b" anchorCtr="0">
          <a:noAutofit/>
        </a:bodyPr>
        <a:lstStyle/>
        <a:p>
          <a:pPr marL="0" lvl="0" indent="0" algn="ctr" defTabSz="488950">
            <a:lnSpc>
              <a:spcPct val="90000"/>
            </a:lnSpc>
            <a:spcBef>
              <a:spcPct val="0"/>
            </a:spcBef>
            <a:spcAft>
              <a:spcPct val="35000"/>
            </a:spcAft>
            <a:buNone/>
          </a:pPr>
          <a:r>
            <a:rPr lang="en-US" sz="1100" kern="1200" dirty="0" err="1">
              <a:solidFill>
                <a:schemeClr val="tx1">
                  <a:lumMod val="75000"/>
                </a:schemeClr>
              </a:solidFill>
            </a:rPr>
            <a:t>Oikos</a:t>
          </a:r>
          <a:r>
            <a:rPr lang="en-US" sz="1100" kern="1200" dirty="0">
              <a:solidFill>
                <a:schemeClr val="tx1">
                  <a:lumMod val="75000"/>
                </a:schemeClr>
              </a:solidFill>
            </a:rPr>
            <a:t> University</a:t>
          </a:r>
        </a:p>
      </dsp:txBody>
      <dsp:txXfrm>
        <a:off x="838201" y="4649861"/>
        <a:ext cx="1987636" cy="373686"/>
      </dsp:txXfrm>
    </dsp:sp>
    <dsp:sp modelId="{F7ADAF12-15E2-4124-B50C-40A88F939628}">
      <dsp:nvSpPr>
        <dsp:cNvPr id="0" name=""/>
        <dsp:cNvSpPr/>
      </dsp:nvSpPr>
      <dsp:spPr>
        <a:xfrm>
          <a:off x="762005" y="2744853"/>
          <a:ext cx="2111803" cy="2111803"/>
        </a:xfrm>
        <a:prstGeom prst="rect">
          <a:avLst/>
        </a:prstGeom>
        <a:blipFill>
          <a:blip xmlns:r="http://schemas.openxmlformats.org/officeDocument/2006/relationships" r:embed="rId3"/>
          <a:srcRect/>
          <a:stretch>
            <a:fillRect l="-38000" r="-38000"/>
          </a:stretch>
        </a:blip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0E897911-9C12-4552-A6D7-D6D744A8816E}">
      <dsp:nvSpPr>
        <dsp:cNvPr id="0" name=""/>
        <dsp:cNvSpPr/>
      </dsp:nvSpPr>
      <dsp:spPr>
        <a:xfrm>
          <a:off x="3581394" y="4726063"/>
          <a:ext cx="1987636" cy="298145"/>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41910" rIns="41910" bIns="0" numCol="1" spcCol="1270" anchor="b" anchorCtr="0">
          <a:noAutofit/>
        </a:bodyPr>
        <a:lstStyle/>
        <a:p>
          <a:pPr marL="0" lvl="0" indent="0" algn="ctr" defTabSz="488950">
            <a:lnSpc>
              <a:spcPct val="90000"/>
            </a:lnSpc>
            <a:spcBef>
              <a:spcPct val="0"/>
            </a:spcBef>
            <a:spcAft>
              <a:spcPct val="35000"/>
            </a:spcAft>
            <a:buNone/>
          </a:pPr>
          <a:r>
            <a:rPr lang="en-US" sz="1100" kern="1200" dirty="0">
              <a:solidFill>
                <a:schemeClr val="tx1">
                  <a:lumMod val="75000"/>
                </a:schemeClr>
              </a:solidFill>
            </a:rPr>
            <a:t>Sandy Hook Elementary School</a:t>
          </a:r>
        </a:p>
      </dsp:txBody>
      <dsp:txXfrm>
        <a:off x="3581394" y="4726063"/>
        <a:ext cx="1987636" cy="298145"/>
      </dsp:txXfrm>
    </dsp:sp>
    <dsp:sp modelId="{8BFAA909-7AEF-4D40-B075-D7F05B7641B6}">
      <dsp:nvSpPr>
        <dsp:cNvPr id="0" name=""/>
        <dsp:cNvSpPr/>
      </dsp:nvSpPr>
      <dsp:spPr>
        <a:xfrm>
          <a:off x="3581404" y="2821061"/>
          <a:ext cx="2024943" cy="2013395"/>
        </a:xfrm>
        <a:prstGeom prst="rect">
          <a:avLst/>
        </a:prstGeom>
        <a:blipFill>
          <a:blip xmlns:r="http://schemas.openxmlformats.org/officeDocument/2006/relationships" r:embed="rId4"/>
          <a:srcRect/>
          <a:stretch>
            <a:fillRect l="-16000" r="-16000"/>
          </a:stretch>
        </a:blip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056AEC6-9FFC-4355-B41E-CD9B7042350B}" type="datetimeFigureOut">
              <a:rPr lang="en-US"/>
              <a:pPr>
                <a:defRPr/>
              </a:pPr>
              <a:t>6/11/2024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CEB2F0E-8321-4A1A-8C2F-A0B6276FE01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This version is oriented towards schools. </a:t>
            </a:r>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E10BF5-DEE9-4314-AEED-CBC93166CD8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The term “Violent Intruder” may provide a more comprehensive alternative to “Active Shooter”.</a:t>
            </a:r>
          </a:p>
          <a:p>
            <a:pPr eaLnBrk="1" hangingPunct="1">
              <a:spcBef>
                <a:spcPct val="0"/>
              </a:spcBef>
            </a:pPr>
            <a:endParaRPr lang="en-US"/>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C90EFC-28CA-4014-8CEE-9B8FFC6AFB98}"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DE070B-734C-4837-B3FB-D409081AD420}"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2D8195-C9B5-4E67-9CD9-9F96E9285A5D}"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Use of the term “DEFEND” can be addressed in slide #22</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33046A-5F97-4418-8DFC-A1710AE7C571}"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Clarify the term “DEFEND” as opposed to “FIGHT”. Data shows that taking some kind of action to defend your life or the lives of your students significantly increases the chance of survival.</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D07131-C1C7-4186-A389-CDDE0773D6DC}" type="slidenum">
              <a:rPr lang="en-US" smtClean="0"/>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Also referred to as “Code Blue”</a:t>
            </a:r>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439D14-A153-4F04-BEFD-E0535A25C06C}"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p>
        </p:txBody>
      </p:sp>
      <p:sp>
        <p:nvSpPr>
          <p:cNvPr id="7" name="Date Placeholder 14"/>
          <p:cNvSpPr>
            <a:spLocks noGrp="1"/>
          </p:cNvSpPr>
          <p:nvPr>
            <p:ph type="dt" sz="half" idx="10"/>
          </p:nvPr>
        </p:nvSpPr>
        <p:spPr/>
        <p:txBody>
          <a:bodyPr/>
          <a:lstStyle>
            <a:lvl1pPr>
              <a:defRPr/>
            </a:lvl1pPr>
          </a:lstStyle>
          <a:p>
            <a:pPr>
              <a:defRPr/>
            </a:pPr>
            <a:fld id="{7C76796B-8DC3-4437-A166-9E3745D88BDA}" type="datetimeFigureOut">
              <a:rPr lang="en-US"/>
              <a:pPr>
                <a:defRPr/>
              </a:pPr>
              <a:t>6/11/2024</a:t>
            </a:fld>
            <a:endParaRPr lang="en-US"/>
          </a:p>
        </p:txBody>
      </p:sp>
      <p:sp>
        <p:nvSpPr>
          <p:cNvPr id="8" name="Slide Number Placeholder 15"/>
          <p:cNvSpPr>
            <a:spLocks noGrp="1"/>
          </p:cNvSpPr>
          <p:nvPr>
            <p:ph type="sldNum" sz="quarter" idx="11"/>
          </p:nvPr>
        </p:nvSpPr>
        <p:spPr/>
        <p:txBody>
          <a:bodyPr/>
          <a:lstStyle>
            <a:lvl1pPr>
              <a:defRPr/>
            </a:lvl1pPr>
          </a:lstStyle>
          <a:p>
            <a:pPr>
              <a:defRPr/>
            </a:pPr>
            <a:fld id="{12A028AE-B114-43D7-ABF9-8002C76824BF}" type="slidenum">
              <a:rPr lang="en-US"/>
              <a:pPr>
                <a:defRPr/>
              </a:pPr>
              <a:t>‹#›</a:t>
            </a:fld>
            <a:endParaRPr lang="en-US"/>
          </a:p>
        </p:txBody>
      </p:sp>
      <p:sp>
        <p:nvSpPr>
          <p:cNvPr id="10"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B97543CA-FFC4-40FF-9692-98835B191B33}" type="datetimeFigureOut">
              <a:rPr lang="en-US"/>
              <a:pPr>
                <a:defRPr/>
              </a:pPr>
              <a:t>6/11/2024</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A547960F-9853-49C2-8EAC-D244BE64A4A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A938F887-B077-4F40-8A6C-5D38E159FB22}" type="datetimeFigureOut">
              <a:rPr lang="en-US"/>
              <a:pPr>
                <a:defRPr/>
              </a:pPr>
              <a:t>6/11/2024</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FBBA27A3-D763-44B6-9775-F29DF2978EC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6"/>
          <p:cNvSpPr>
            <a:spLocks noGrp="1"/>
          </p:cNvSpPr>
          <p:nvPr>
            <p:ph type="title"/>
          </p:nvPr>
        </p:nvSpPr>
        <p:spPr/>
        <p:txBody>
          <a:bodyPr rtlCol="0"/>
          <a:lstStyle/>
          <a:p>
            <a:r>
              <a:rPr lang="en-US"/>
              <a:t>Click to edit Master title style</a:t>
            </a:r>
          </a:p>
        </p:txBody>
      </p:sp>
      <p:sp>
        <p:nvSpPr>
          <p:cNvPr id="4" name="Date Placeholder 23"/>
          <p:cNvSpPr>
            <a:spLocks noGrp="1"/>
          </p:cNvSpPr>
          <p:nvPr>
            <p:ph type="dt" sz="half" idx="10"/>
          </p:nvPr>
        </p:nvSpPr>
        <p:spPr/>
        <p:txBody>
          <a:bodyPr/>
          <a:lstStyle>
            <a:lvl1pPr>
              <a:defRPr/>
            </a:lvl1pPr>
          </a:lstStyle>
          <a:p>
            <a:pPr>
              <a:defRPr/>
            </a:pPr>
            <a:fld id="{2ED15176-8217-4298-BE42-43E537D1A6FA}" type="datetimeFigureOut">
              <a:rPr lang="en-US"/>
              <a:pPr>
                <a:defRPr/>
              </a:pPr>
              <a:t>6/11/2024</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CE35452A-88C7-4612-8030-2683C0493E8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70EB5F1-5DD7-4275-B5DF-D881272E9D7D}" type="datetimeFigureOut">
              <a:rPr lang="en-US"/>
              <a:pPr>
                <a:defRPr/>
              </a:pPr>
              <a:t>6/11/2024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11274F-6AFF-4B56-81B9-EB63063EAA6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fld id="{1FF236A9-512E-47F0-B0CD-A34C4D511839}" type="datetimeFigureOut">
              <a:rPr lang="en-US"/>
              <a:pPr>
                <a:defRPr/>
              </a:pPr>
              <a:t>6/11/2024</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62BBC686-84BD-4F4B-8E5C-40FC02CACDB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p:cNvSpPr>
            <a:spLocks noGrp="1"/>
          </p:cNvSpPr>
          <p:nvPr>
            <p:ph sz="quarter" idx="4"/>
          </p:nvPr>
        </p:nvSpPr>
        <p:spPr>
          <a:xfrm>
            <a:off x="4649788"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57200" y="155448"/>
            <a:ext cx="8229600" cy="1143000"/>
          </a:xfrm>
        </p:spPr>
        <p:txBody>
          <a:bodyPr/>
          <a:lstStyle>
            <a:lvl1pPr>
              <a:defRPr/>
            </a:lvl1pPr>
          </a:lstStyle>
          <a:p>
            <a:r>
              <a:rPr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B13BCDC0-7294-4253-AED4-FBCE1BF280BC}" type="slidenum">
              <a:rPr lang="en-US"/>
              <a:pPr>
                <a:defRPr/>
              </a:pPr>
              <a:t>‹#›</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Date Placeholder 6"/>
          <p:cNvSpPr>
            <a:spLocks noGrp="1"/>
          </p:cNvSpPr>
          <p:nvPr>
            <p:ph type="dt" sz="half" idx="12"/>
          </p:nvPr>
        </p:nvSpPr>
        <p:spPr/>
        <p:txBody>
          <a:bodyPr/>
          <a:lstStyle>
            <a:lvl1pPr>
              <a:defRPr/>
            </a:lvl1pPr>
          </a:lstStyle>
          <a:p>
            <a:pPr>
              <a:defRPr/>
            </a:pPr>
            <a:fld id="{90BBEB57-E078-41D8-BCF3-114ED4033E56}" type="datetimeFigureOut">
              <a:rPr lang="en-US"/>
              <a:pPr>
                <a:defRPr/>
              </a:pPr>
              <a:t>6/11/2024</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fld id="{6E08AC9F-47C1-4ABB-9F6D-84ACAABF9233}" type="datetimeFigureOut">
              <a:rPr lang="en-US"/>
              <a:pPr>
                <a:defRPr/>
              </a:pPr>
              <a:t>6/11/2024</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072E5F49-8BEE-4EE5-AD57-BB0F0A771F7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330B3488-D322-4BE3-8F87-18BB486D09D4}" type="datetimeFigureOut">
              <a:rPr lang="en-US"/>
              <a:pPr>
                <a:defRPr/>
              </a:pPr>
              <a:t>6/11/2024</a:t>
            </a:fld>
            <a:endParaRPr lang="en-US"/>
          </a:p>
        </p:txBody>
      </p:sp>
      <p:sp>
        <p:nvSpPr>
          <p:cNvPr id="3" name="Footer Placeholder 9"/>
          <p:cNvSpPr>
            <a:spLocks noGrp="1"/>
          </p:cNvSpPr>
          <p:nvPr>
            <p:ph type="ftr" sz="quarter" idx="11"/>
          </p:nvPr>
        </p:nvSpPr>
        <p:spPr/>
        <p:txBody>
          <a:bodyPr/>
          <a:lstStyle>
            <a:lvl1pPr>
              <a:defRPr/>
            </a:lvl1pPr>
          </a:lstStyle>
          <a:p>
            <a:pPr>
              <a:defRPr/>
            </a:pPr>
            <a:endParaRPr lang="en-US"/>
          </a:p>
        </p:txBody>
      </p:sp>
      <p:sp>
        <p:nvSpPr>
          <p:cNvPr id="4" name="Slide Number Placeholder 21"/>
          <p:cNvSpPr>
            <a:spLocks noGrp="1"/>
          </p:cNvSpPr>
          <p:nvPr>
            <p:ph type="sldNum" sz="quarter" idx="12"/>
          </p:nvPr>
        </p:nvSpPr>
        <p:spPr/>
        <p:txBody>
          <a:bodyPr/>
          <a:lstStyle>
            <a:lvl1pPr>
              <a:defRPr/>
            </a:lvl1pPr>
          </a:lstStyle>
          <a:p>
            <a:pPr>
              <a:defRPr/>
            </a:pPr>
            <a:fld id="{5092CCCF-B347-478A-91EB-5B9E0521A59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5" name="Date Placeholder 23"/>
          <p:cNvSpPr>
            <a:spLocks noGrp="1"/>
          </p:cNvSpPr>
          <p:nvPr>
            <p:ph type="dt" sz="half" idx="10"/>
          </p:nvPr>
        </p:nvSpPr>
        <p:spPr/>
        <p:txBody>
          <a:bodyPr/>
          <a:lstStyle>
            <a:lvl1pPr>
              <a:defRPr/>
            </a:lvl1pPr>
          </a:lstStyle>
          <a:p>
            <a:pPr>
              <a:defRPr/>
            </a:pPr>
            <a:fld id="{3AE5E029-9DE7-40AC-970E-56C229F7CE19}" type="datetimeFigureOut">
              <a:rPr lang="en-US"/>
              <a:pPr>
                <a:defRPr/>
              </a:pPr>
              <a:t>6/11/2024</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53E56258-EDAF-4EBE-A989-9F1C8A9119F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a:t>Click icon to add picture</a:t>
            </a:r>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Click to edit Master text styles</a:t>
            </a:r>
          </a:p>
        </p:txBody>
      </p:sp>
      <p:sp>
        <p:nvSpPr>
          <p:cNvPr id="5" name="Date Placeholder 23"/>
          <p:cNvSpPr>
            <a:spLocks noGrp="1"/>
          </p:cNvSpPr>
          <p:nvPr>
            <p:ph type="dt" sz="half" idx="10"/>
          </p:nvPr>
        </p:nvSpPr>
        <p:spPr/>
        <p:txBody>
          <a:bodyPr/>
          <a:lstStyle>
            <a:lvl1pPr>
              <a:defRPr/>
            </a:lvl1pPr>
          </a:lstStyle>
          <a:p>
            <a:pPr>
              <a:defRPr/>
            </a:pPr>
            <a:fld id="{91C7BD10-F145-4C22-B59D-735A42D4EEA2}" type="datetimeFigureOut">
              <a:rPr lang="en-US"/>
              <a:pPr>
                <a:defRPr/>
              </a:pPr>
              <a:t>6/11/2024</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04B5D1BD-84A6-42F9-A293-5DDCB6E228C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fld id="{FB121A00-2E6E-489F-9ACE-E90D9F28FBC1}" type="datetimeFigureOut">
              <a:rPr lang="en-US"/>
              <a:pPr>
                <a:defRPr/>
              </a:pPr>
              <a:t>6/11/2024</a:t>
            </a:fld>
            <a:endParaRPr lang="en-US"/>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en-US"/>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defRPr>
            </a:lvl1pPr>
          </a:lstStyle>
          <a:p>
            <a:pPr>
              <a:defRPr/>
            </a:pPr>
            <a:fld id="{F5389A7C-4FF4-4E8E-9129-1FE6528F74BB}" type="slidenum">
              <a:rPr lang="en-US"/>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a:t>Click to edit Master title style</a:t>
            </a:r>
          </a:p>
        </p:txBody>
      </p:sp>
    </p:spTree>
  </p:cSld>
  <p:clrMap bg1="dk1" tx1="lt1" bg2="dk2" tx2="lt2" accent1="accent1" accent2="accent2" accent3="accent3" accent4="accent4" accent5="accent5" accent6="accent6" hlink="hlink" folHlink="folHlink"/>
  <p:sldLayoutIdLst>
    <p:sldLayoutId id="2147483672" r:id="rId1"/>
    <p:sldLayoutId id="2147483664" r:id="rId2"/>
    <p:sldLayoutId id="2147483673" r:id="rId3"/>
    <p:sldLayoutId id="2147483665" r:id="rId4"/>
    <p:sldLayoutId id="2147483674"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833563" y="5638800"/>
            <a:ext cx="5105400" cy="838200"/>
          </a:xfrm>
        </p:spPr>
        <p:txBody>
          <a:bodyPr/>
          <a:lstStyle/>
          <a:p>
            <a:pPr eaLnBrk="1" fontAlgn="auto" hangingPunct="1">
              <a:spcAft>
                <a:spcPts val="0"/>
              </a:spcAft>
              <a:buFont typeface="Wingdings 2"/>
              <a:buNone/>
              <a:defRPr/>
            </a:pPr>
            <a:r>
              <a:rPr lang="en-US" dirty="0"/>
              <a:t>Santa Clara County </a:t>
            </a:r>
          </a:p>
          <a:p>
            <a:pPr eaLnBrk="1" fontAlgn="auto" hangingPunct="1">
              <a:spcAft>
                <a:spcPts val="0"/>
              </a:spcAft>
              <a:buFont typeface="Wingdings 2"/>
              <a:buNone/>
              <a:defRPr/>
            </a:pPr>
            <a:r>
              <a:rPr lang="en-US" dirty="0"/>
              <a:t>Police Chief’s Association </a:t>
            </a:r>
          </a:p>
        </p:txBody>
      </p:sp>
      <p:sp>
        <p:nvSpPr>
          <p:cNvPr id="3" name="Title 2"/>
          <p:cNvSpPr>
            <a:spLocks noGrp="1"/>
          </p:cNvSpPr>
          <p:nvPr>
            <p:ph type="ctrTitle"/>
          </p:nvPr>
        </p:nvSpPr>
        <p:spPr>
          <a:xfrm>
            <a:off x="1447800" y="304800"/>
            <a:ext cx="6172200" cy="1233268"/>
          </a:xfrm>
        </p:spPr>
        <p:txBody>
          <a:bodyPr/>
          <a:lstStyle/>
          <a:p>
            <a:pPr eaLnBrk="1" fontAlgn="auto" hangingPunct="1">
              <a:spcAft>
                <a:spcPts val="0"/>
              </a:spcAft>
              <a:defRPr/>
            </a:pPr>
            <a:r>
              <a:rPr sz="3600" b="1"/>
              <a:t>Active Shooter Response Training</a:t>
            </a:r>
            <a:endParaRPr sz="3200"/>
          </a:p>
        </p:txBody>
      </p:sp>
      <p:pic>
        <p:nvPicPr>
          <p:cNvPr id="6" name="Picture 5" descr="Man with gun standing in a hall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76400"/>
            <a:ext cx="3635375" cy="3886200"/>
          </a:xfrm>
          <a:prstGeom prst="rect">
            <a:avLst/>
          </a:prstGeom>
          <a:noFill/>
          <a:ln w="9525">
            <a:solidFill>
              <a:srgbClr val="18314A"/>
            </a:solidFill>
            <a:miter lim="800000"/>
            <a:headEnd/>
            <a:tailEnd/>
          </a:ln>
          <a:effectLst>
            <a:outerShdw blurRad="63500" dist="38100" dir="2700000" algn="tl" rotWithShape="0">
              <a:srgbClr val="000000">
                <a:alpha val="39998"/>
              </a:srgbClr>
            </a:outerShdw>
          </a:effectLst>
        </p:spPr>
      </p:pic>
      <p:pic>
        <p:nvPicPr>
          <p:cNvPr id="14340" name="Picture 5" descr="shotgunbarr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1600200"/>
            <a:ext cx="4724400" cy="40386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00200"/>
            <a:ext cx="8229600" cy="4267200"/>
          </a:xfrm>
        </p:spPr>
        <p:txBody>
          <a:bodyPr/>
          <a:lstStyle/>
          <a:p>
            <a:pPr eaLnBrk="1" hangingPunct="1">
              <a:defRPr/>
            </a:pPr>
            <a:r>
              <a:rPr lang="en-US" dirty="0"/>
              <a:t>Behaviors which regularly interfere with classroom environment</a:t>
            </a:r>
          </a:p>
          <a:p>
            <a:pPr eaLnBrk="1" hangingPunct="1">
              <a:defRPr/>
            </a:pPr>
            <a:r>
              <a:rPr lang="en-US" dirty="0"/>
              <a:t>Overly aggressive behavior or threats toward others</a:t>
            </a:r>
          </a:p>
          <a:p>
            <a:pPr eaLnBrk="1" hangingPunct="1">
              <a:defRPr/>
            </a:pPr>
            <a:r>
              <a:rPr lang="en-US" dirty="0"/>
              <a:t>Poor decision-making and coping skills </a:t>
            </a:r>
          </a:p>
          <a:p>
            <a:pPr eaLnBrk="1" hangingPunct="1">
              <a:defRPr/>
            </a:pPr>
            <a:r>
              <a:rPr lang="en-US" dirty="0"/>
              <a:t>Low frustration tolerance; overreaction to circumstances; anger management problems</a:t>
            </a:r>
          </a:p>
          <a:p>
            <a:pPr eaLnBrk="1" hangingPunct="1">
              <a:defRPr/>
            </a:pPr>
            <a:r>
              <a:rPr lang="en-US" dirty="0"/>
              <a:t>Notable change in behavior or appearance </a:t>
            </a:r>
          </a:p>
          <a:p>
            <a:pPr eaLnBrk="1" hangingPunct="1">
              <a:defRPr/>
            </a:pPr>
            <a:r>
              <a:rPr lang="en-US" dirty="0"/>
              <a:t>Writings, comments or social network postings endorsing violence; an unusual interest in violence </a:t>
            </a:r>
          </a:p>
          <a:p>
            <a:pPr marL="0" indent="0" eaLnBrk="1" hangingPunct="1">
              <a:buFont typeface="Wingdings 2" pitchFamily="18" charset="2"/>
              <a:buNone/>
              <a:defRPr/>
            </a:pPr>
            <a:endParaRPr lang="en-US" dirty="0"/>
          </a:p>
        </p:txBody>
      </p:sp>
      <p:sp>
        <p:nvSpPr>
          <p:cNvPr id="3" name="Title 2"/>
          <p:cNvSpPr>
            <a:spLocks noGrp="1"/>
          </p:cNvSpPr>
          <p:nvPr>
            <p:ph type="title"/>
          </p:nvPr>
        </p:nvSpPr>
        <p:spPr/>
        <p:txBody>
          <a:bodyPr/>
          <a:lstStyle/>
          <a:p>
            <a:pPr eaLnBrk="1" hangingPunct="1">
              <a:defRPr/>
            </a:pPr>
            <a:r>
              <a:rPr>
                <a:solidFill>
                  <a:srgbClr val="FFC000"/>
                </a:solidFill>
              </a:rPr>
              <a:t>Examples of </a:t>
            </a:r>
            <a:r>
              <a:rPr b="1">
                <a:solidFill>
                  <a:srgbClr val="C00000"/>
                </a:solidFill>
              </a:rPr>
              <a:t>Red Flag</a:t>
            </a:r>
            <a:r>
              <a:rPr>
                <a:solidFill>
                  <a:srgbClr val="C00000"/>
                </a:solidFill>
              </a:rPr>
              <a:t> </a:t>
            </a:r>
            <a:r>
              <a:rPr>
                <a:solidFill>
                  <a:srgbClr val="FFC000"/>
                </a:solidFill>
              </a:rPr>
              <a:t>indicators: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1"/>
          <p:cNvSpPr>
            <a:spLocks noGrp="1"/>
          </p:cNvSpPr>
          <p:nvPr>
            <p:ph idx="1"/>
          </p:nvPr>
        </p:nvSpPr>
        <p:spPr>
          <a:xfrm>
            <a:off x="533400" y="1981200"/>
            <a:ext cx="8229600" cy="4267200"/>
          </a:xfrm>
        </p:spPr>
        <p:txBody>
          <a:bodyPr/>
          <a:lstStyle/>
          <a:p>
            <a:pPr eaLnBrk="1" hangingPunct="1"/>
            <a:endParaRPr lang="en-US"/>
          </a:p>
          <a:p>
            <a:pPr eaLnBrk="1" hangingPunct="1"/>
            <a:endParaRPr lang="en-US"/>
          </a:p>
          <a:p>
            <a:pPr eaLnBrk="1" hangingPunct="1"/>
            <a:r>
              <a:rPr lang="en-US"/>
              <a:t>Whether in Newton, Connecticut or tornado-ravaged Oklahoma, teachers and school staff have become the first (and last) line of defense for our children</a:t>
            </a:r>
          </a:p>
          <a:p>
            <a:pPr eaLnBrk="1" hangingPunct="1">
              <a:buFont typeface="Wingdings 2" pitchFamily="18" charset="2"/>
              <a:buNone/>
            </a:pPr>
            <a:endParaRPr lang="en-US"/>
          </a:p>
        </p:txBody>
      </p:sp>
      <p:sp>
        <p:nvSpPr>
          <p:cNvPr id="3" name="Title 2"/>
          <p:cNvSpPr>
            <a:spLocks noGrp="1"/>
          </p:cNvSpPr>
          <p:nvPr>
            <p:ph type="title"/>
          </p:nvPr>
        </p:nvSpPr>
        <p:spPr>
          <a:xfrm>
            <a:off x="533400" y="533400"/>
            <a:ext cx="8229600" cy="1219200"/>
          </a:xfrm>
        </p:spPr>
        <p:txBody>
          <a:bodyPr>
            <a:normAutofit fontScale="90000"/>
          </a:bodyPr>
          <a:lstStyle/>
          <a:p>
            <a:pPr eaLnBrk="1" hangingPunct="1">
              <a:defRPr/>
            </a:pPr>
            <a:r>
              <a:rPr b="1" u="sng">
                <a:solidFill>
                  <a:srgbClr val="FFFF00"/>
                </a:solidFill>
              </a:rPr>
              <a:t>Run, Hide, Defend</a:t>
            </a:r>
            <a:r>
              <a:rPr>
                <a:solidFill>
                  <a:srgbClr val="FFFF00"/>
                </a:solidFill>
              </a:rPr>
              <a:t>:</a:t>
            </a:r>
            <a:r>
              <a:t> </a:t>
            </a:r>
            <a:r>
              <a:rPr>
                <a:solidFill>
                  <a:srgbClr val="FFFF00"/>
                </a:solidFill>
              </a:rPr>
              <a:t>Options for surviving an Active Shooter Event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1"/>
          <p:cNvSpPr>
            <a:spLocks noGrp="1"/>
          </p:cNvSpPr>
          <p:nvPr>
            <p:ph idx="1"/>
          </p:nvPr>
        </p:nvSpPr>
        <p:spPr>
          <a:xfrm>
            <a:off x="457200" y="1143000"/>
            <a:ext cx="8229600" cy="4953000"/>
          </a:xfrm>
        </p:spPr>
        <p:txBody>
          <a:bodyPr/>
          <a:lstStyle/>
          <a:p>
            <a:pPr eaLnBrk="1" hangingPunct="1"/>
            <a:r>
              <a:rPr lang="en-US" sz="3200"/>
              <a:t>Decide if you can escape safely </a:t>
            </a:r>
          </a:p>
          <a:p>
            <a:pPr eaLnBrk="1" hangingPunct="1"/>
            <a:r>
              <a:rPr lang="en-US" sz="3200"/>
              <a:t>If it is safe, </a:t>
            </a:r>
            <a:r>
              <a:rPr lang="en-US" sz="3200" u="sng"/>
              <a:t>run</a:t>
            </a:r>
            <a:r>
              <a:rPr lang="en-US" sz="3200"/>
              <a:t> as fast as you can away from the direction of the gunshots</a:t>
            </a:r>
          </a:p>
          <a:p>
            <a:pPr eaLnBrk="1" hangingPunct="1"/>
            <a:r>
              <a:rPr lang="en-US" sz="3200"/>
              <a:t>DO NOT stop running until you are far away from the area</a:t>
            </a:r>
          </a:p>
          <a:p>
            <a:pPr eaLnBrk="1" hangingPunct="1"/>
            <a:r>
              <a:rPr lang="en-US" sz="3200"/>
              <a:t>Leave your belongings behind</a:t>
            </a:r>
          </a:p>
          <a:p>
            <a:pPr eaLnBrk="1" hangingPunct="1"/>
            <a:r>
              <a:rPr lang="en-US" sz="3200"/>
              <a:t>Help others escape, if possible</a:t>
            </a:r>
          </a:p>
          <a:p>
            <a:pPr eaLnBrk="1" hangingPunct="1"/>
            <a:r>
              <a:rPr lang="en-US" sz="3200"/>
              <a:t>Prevent individuals from entering the area, but not at the risk of your own safety</a:t>
            </a:r>
          </a:p>
          <a:p>
            <a:pPr eaLnBrk="1" hangingPunct="1"/>
            <a:endParaRPr lang="en-US" sz="3200"/>
          </a:p>
        </p:txBody>
      </p:sp>
      <p:sp>
        <p:nvSpPr>
          <p:cNvPr id="3" name="Title 2"/>
          <p:cNvSpPr>
            <a:spLocks noGrp="1"/>
          </p:cNvSpPr>
          <p:nvPr>
            <p:ph type="title"/>
          </p:nvPr>
        </p:nvSpPr>
        <p:spPr>
          <a:xfrm>
            <a:off x="533400" y="152400"/>
            <a:ext cx="7772400" cy="1066800"/>
          </a:xfrm>
        </p:spPr>
        <p:txBody>
          <a:bodyPr/>
          <a:lstStyle/>
          <a:p>
            <a:pPr eaLnBrk="1" hangingPunct="1">
              <a:defRPr/>
            </a:pPr>
            <a:r>
              <a:rPr sz="4800" b="1" u="sng">
                <a:solidFill>
                  <a:srgbClr val="FFFF00"/>
                </a:solidFill>
              </a:rPr>
              <a:t>RUN = Evacuate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1"/>
          <p:cNvSpPr>
            <a:spLocks noGrp="1"/>
          </p:cNvSpPr>
          <p:nvPr>
            <p:ph idx="1"/>
          </p:nvPr>
        </p:nvSpPr>
        <p:spPr>
          <a:xfrm>
            <a:off x="457200" y="1524000"/>
            <a:ext cx="7543800" cy="4800600"/>
          </a:xfrm>
        </p:spPr>
        <p:txBody>
          <a:bodyPr/>
          <a:lstStyle/>
          <a:p>
            <a:pPr eaLnBrk="1" hangingPunct="1"/>
            <a:r>
              <a:rPr lang="en-US" sz="3200"/>
              <a:t>Get away from the threat and identify a safe place</a:t>
            </a:r>
          </a:p>
          <a:p>
            <a:pPr eaLnBrk="1" hangingPunct="1"/>
            <a:r>
              <a:rPr lang="en-US" sz="3200"/>
              <a:t>When fleeing from danger, keep buildings, cars or other objects between you and the threat</a:t>
            </a:r>
          </a:p>
          <a:p>
            <a:pPr eaLnBrk="1" hangingPunct="1"/>
            <a:r>
              <a:rPr lang="en-US" sz="3200"/>
              <a:t>Do not attempt to move wounded people</a:t>
            </a:r>
          </a:p>
          <a:p>
            <a:pPr eaLnBrk="1" hangingPunct="1"/>
            <a:r>
              <a:rPr lang="en-US" sz="3200"/>
              <a:t>Call 911 when safe</a:t>
            </a:r>
          </a:p>
        </p:txBody>
      </p:sp>
      <p:sp>
        <p:nvSpPr>
          <p:cNvPr id="3" name="Title 2"/>
          <p:cNvSpPr>
            <a:spLocks noGrp="1"/>
          </p:cNvSpPr>
          <p:nvPr>
            <p:ph type="title"/>
          </p:nvPr>
        </p:nvSpPr>
        <p:spPr>
          <a:xfrm>
            <a:off x="552450" y="228600"/>
            <a:ext cx="8229600" cy="1219200"/>
          </a:xfrm>
        </p:spPr>
        <p:txBody>
          <a:bodyPr/>
          <a:lstStyle/>
          <a:p>
            <a:pPr eaLnBrk="1" hangingPunct="1">
              <a:defRPr/>
            </a:pPr>
            <a:r>
              <a:rPr sz="4800" u="sng">
                <a:solidFill>
                  <a:srgbClr val="FFFF00"/>
                </a:solidFill>
              </a:rPr>
              <a:t>RUN (other considerations)</a:t>
            </a:r>
            <a:r>
              <a:rPr sz="4800" u="sng">
                <a:solidFill>
                  <a:srgbClr val="F3A447"/>
                </a:solidFill>
              </a:rPr>
              <a:t> </a:t>
            </a:r>
          </a:p>
        </p:txBody>
      </p:sp>
      <p:sp>
        <p:nvSpPr>
          <p:cNvPr id="31747" name="TextBox 3"/>
          <p:cNvSpPr txBox="1">
            <a:spLocks noChangeArrowheads="1"/>
          </p:cNvSpPr>
          <p:nvPr/>
        </p:nvSpPr>
        <p:spPr bwMode="auto">
          <a:xfrm>
            <a:off x="5105400" y="3429000"/>
            <a:ext cx="3657600" cy="3048000"/>
          </a:xfrm>
          <a:prstGeom prst="rect">
            <a:avLst/>
          </a:prstGeom>
          <a:noFill/>
          <a:ln w="9525">
            <a:noFill/>
            <a:miter lim="800000"/>
            <a:headEnd/>
            <a:tailEnd/>
          </a:ln>
        </p:spPr>
        <p:txBody>
          <a:bodyPr>
            <a:spAutoFit/>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229600" cy="2819400"/>
          </a:xfrm>
        </p:spPr>
        <p:txBody>
          <a:bodyPr/>
          <a:lstStyle/>
          <a:p>
            <a:pPr eaLnBrk="1" hangingPunct="1">
              <a:defRPr/>
            </a:pPr>
            <a:r>
              <a:rPr lang="en-US" sz="2400" dirty="0"/>
              <a:t>If escape is not feasible; hide and create a stronghold</a:t>
            </a:r>
            <a:endParaRPr lang="en-US" dirty="0"/>
          </a:p>
          <a:p>
            <a:pPr eaLnBrk="1" hangingPunct="1">
              <a:defRPr/>
            </a:pPr>
            <a:r>
              <a:rPr lang="en-US" sz="2400" dirty="0"/>
              <a:t>Lock the door, turn off the lights and close the blinds</a:t>
            </a:r>
          </a:p>
          <a:p>
            <a:pPr eaLnBrk="1" hangingPunct="1">
              <a:defRPr/>
            </a:pPr>
            <a:r>
              <a:rPr lang="en-US" sz="2400" dirty="0"/>
              <a:t>Take cover behind large items</a:t>
            </a:r>
          </a:p>
          <a:p>
            <a:pPr eaLnBrk="1" hangingPunct="1">
              <a:defRPr/>
            </a:pPr>
            <a:r>
              <a:rPr lang="en-US" sz="2400" dirty="0"/>
              <a:t>Silence your cell phones and turn off vibrate mode</a:t>
            </a:r>
          </a:p>
          <a:p>
            <a:pPr eaLnBrk="1" hangingPunct="1">
              <a:defRPr/>
            </a:pPr>
            <a:r>
              <a:rPr lang="en-US" sz="2400" dirty="0"/>
              <a:t>Remain quiet</a:t>
            </a:r>
          </a:p>
          <a:p>
            <a:pPr eaLnBrk="1" hangingPunct="1">
              <a:defRPr/>
            </a:pPr>
            <a:r>
              <a:rPr lang="en-US" sz="2400" dirty="0"/>
              <a:t>Move away from doors and windows</a:t>
            </a:r>
          </a:p>
          <a:p>
            <a:pPr eaLnBrk="1" hangingPunct="1">
              <a:defRPr/>
            </a:pPr>
            <a:endParaRPr lang="en-US" sz="2400" dirty="0"/>
          </a:p>
          <a:p>
            <a:pPr marL="0" indent="0" eaLnBrk="1" hangingPunct="1">
              <a:buFont typeface="Wingdings 2" pitchFamily="18" charset="2"/>
              <a:buNone/>
              <a:defRPr/>
            </a:pPr>
            <a:endParaRPr lang="en-US" dirty="0"/>
          </a:p>
          <a:p>
            <a:pPr eaLnBrk="1" hangingPunct="1">
              <a:defRPr/>
            </a:pPr>
            <a:endParaRPr lang="en-US" i="1" u="sng" dirty="0"/>
          </a:p>
          <a:p>
            <a:pPr eaLnBrk="1" hangingPunct="1">
              <a:defRPr/>
            </a:pPr>
            <a:endParaRPr lang="en-US" dirty="0"/>
          </a:p>
        </p:txBody>
      </p:sp>
      <p:sp>
        <p:nvSpPr>
          <p:cNvPr id="3" name="Title 2"/>
          <p:cNvSpPr>
            <a:spLocks noGrp="1"/>
          </p:cNvSpPr>
          <p:nvPr>
            <p:ph type="title"/>
          </p:nvPr>
        </p:nvSpPr>
        <p:spPr>
          <a:xfrm>
            <a:off x="457200" y="304800"/>
            <a:ext cx="8229600" cy="838200"/>
          </a:xfrm>
        </p:spPr>
        <p:txBody>
          <a:bodyPr/>
          <a:lstStyle/>
          <a:p>
            <a:pPr eaLnBrk="1" hangingPunct="1">
              <a:defRPr/>
            </a:pPr>
            <a:r>
              <a:rPr sz="4800" b="1" u="sng">
                <a:solidFill>
                  <a:srgbClr val="FFFF00"/>
                </a:solidFill>
              </a:rPr>
              <a:t>HIDE = Lockdown</a:t>
            </a:r>
            <a:r>
              <a:rPr sz="4800" b="1">
                <a:solidFill>
                  <a:srgbClr val="FFFF00"/>
                </a:solidFill>
              </a:rPr>
              <a:t> </a:t>
            </a:r>
          </a:p>
        </p:txBody>
      </p:sp>
      <p:pic>
        <p:nvPicPr>
          <p:cNvPr id="32771" name="Picture 4" descr="Barricades 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962400"/>
            <a:ext cx="7799388" cy="2743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7772400" cy="838200"/>
          </a:xfrm>
        </p:spPr>
        <p:txBody>
          <a:bodyPr>
            <a:normAutofit fontScale="90000"/>
          </a:bodyPr>
          <a:lstStyle/>
          <a:p>
            <a:pPr marL="273050" indent="-273050" eaLnBrk="1" hangingPunct="1">
              <a:spcBef>
                <a:spcPts val="600"/>
              </a:spcBef>
              <a:defRPr/>
            </a:pPr>
            <a:br>
              <a:rPr sz="2600" spc="0">
                <a:ln>
                  <a:noFill/>
                </a:ln>
                <a:solidFill>
                  <a:prstClr val="white"/>
                </a:solidFill>
                <a:effectLst/>
                <a:ea typeface="+mn-ea"/>
                <a:cs typeface="+mn-cs"/>
              </a:rPr>
            </a:br>
            <a:r>
              <a:rPr sz="3600" spc="0">
                <a:ln>
                  <a:noFill/>
                </a:ln>
                <a:solidFill>
                  <a:srgbClr val="FFFF00"/>
                </a:solidFill>
                <a:effectLst/>
              </a:rPr>
              <a:t>Reinforce the locked doors with chairs, desks, and other items</a:t>
            </a:r>
            <a:endParaRPr sz="3600" b="1" u="sng">
              <a:solidFill>
                <a:srgbClr val="FFFF00"/>
              </a:solidFill>
            </a:endParaRPr>
          </a:p>
        </p:txBody>
      </p:sp>
      <p:pic>
        <p:nvPicPr>
          <p:cNvPr id="33794"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219200"/>
            <a:ext cx="2438400" cy="2667000"/>
          </a:xfrm>
        </p:spPr>
      </p:pic>
      <p:pic>
        <p:nvPicPr>
          <p:cNvPr id="3379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970338"/>
            <a:ext cx="2819400" cy="2627312"/>
          </a:xfrm>
          <a:prstGeom prst="rect">
            <a:avLst/>
          </a:prstGeom>
          <a:noFill/>
          <a:ln w="9525">
            <a:noFill/>
            <a:miter lim="800000"/>
            <a:headEnd/>
            <a:tailEnd/>
          </a:ln>
        </p:spPr>
      </p:pic>
      <p:pic>
        <p:nvPicPr>
          <p:cNvPr id="9" name="Picture 5" descr="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2513" y="1995488"/>
            <a:ext cx="2643187" cy="3846512"/>
          </a:xfrm>
          <a:prstGeom prst="rect">
            <a:avLst/>
          </a:prstGeom>
          <a:noFill/>
          <a:ln w="9525">
            <a:noFill/>
            <a:miter lim="800000"/>
            <a:headEnd/>
            <a:tailEnd/>
          </a:ln>
        </p:spPr>
      </p:pic>
      <p:pic>
        <p:nvPicPr>
          <p:cNvPr id="10" name="Picture 5" descr="wire wrapped on do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625" y="2098675"/>
            <a:ext cx="2932113" cy="3743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1" y="304800"/>
            <a:ext cx="8229600" cy="1219200"/>
          </a:xfrm>
        </p:spPr>
        <p:txBody>
          <a:bodyPr/>
          <a:lstStyle/>
          <a:p>
            <a:pPr>
              <a:spcBef>
                <a:spcPct val="50000"/>
              </a:spcBef>
              <a:defRPr/>
            </a:pPr>
            <a:r>
              <a:rPr sz="3200" spc="0">
                <a:ln>
                  <a:noFill/>
                </a:ln>
                <a:solidFill>
                  <a:srgbClr val="FFFF00"/>
                </a:solidFill>
                <a:effectLst/>
                <a:ea typeface="+mn-ea"/>
                <a:cs typeface="+mn-cs"/>
              </a:rPr>
              <a:t>Erect barricades on </a:t>
            </a:r>
            <a:r>
              <a:rPr sz="3200" b="1" u="sng" spc="0">
                <a:ln>
                  <a:noFill/>
                </a:ln>
                <a:solidFill>
                  <a:srgbClr val="FFFF00"/>
                </a:solidFill>
                <a:effectLst/>
                <a:ea typeface="+mn-ea"/>
                <a:cs typeface="+mn-cs"/>
              </a:rPr>
              <a:t>ALL</a:t>
            </a:r>
            <a:r>
              <a:rPr sz="3200" spc="0">
                <a:ln>
                  <a:noFill/>
                </a:ln>
                <a:solidFill>
                  <a:srgbClr val="FFFF00"/>
                </a:solidFill>
                <a:effectLst/>
                <a:ea typeface="+mn-ea"/>
                <a:cs typeface="+mn-cs"/>
              </a:rPr>
              <a:t> of the doors</a:t>
            </a:r>
            <a:br>
              <a:rPr sz="3200" spc="0">
                <a:ln>
                  <a:noFill/>
                </a:ln>
                <a:solidFill>
                  <a:srgbClr val="FFFF00"/>
                </a:solidFill>
                <a:effectLst/>
                <a:ea typeface="+mn-ea"/>
                <a:cs typeface="+mn-cs"/>
              </a:rPr>
            </a:br>
            <a:endParaRPr>
              <a:solidFill>
                <a:srgbClr val="FFFF00"/>
              </a:solidFill>
            </a:endParaRPr>
          </a:p>
        </p:txBody>
      </p:sp>
      <p:pic>
        <p:nvPicPr>
          <p:cNvPr id="4" name="Picture 8" descr="Piedmont Hill HS barricades 0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54100" y="933450"/>
            <a:ext cx="6807200" cy="5105400"/>
          </a:xfrm>
        </p:spPr>
      </p:pic>
      <p:sp>
        <p:nvSpPr>
          <p:cNvPr id="34819" name="Rectangle 5"/>
          <p:cNvSpPr>
            <a:spLocks noChangeArrowheads="1"/>
          </p:cNvSpPr>
          <p:nvPr/>
        </p:nvSpPr>
        <p:spPr bwMode="auto">
          <a:xfrm>
            <a:off x="685800" y="2644775"/>
            <a:ext cx="1981200" cy="1568450"/>
          </a:xfrm>
          <a:prstGeom prst="rect">
            <a:avLst/>
          </a:prstGeom>
          <a:noFill/>
          <a:ln w="9525">
            <a:noFill/>
            <a:miter lim="800000"/>
            <a:headEnd/>
            <a:tailEnd/>
          </a:ln>
        </p:spPr>
        <p:txBody>
          <a:bodyPr>
            <a:spAutoFit/>
          </a:bodyPr>
          <a:lstStyle/>
          <a:p>
            <a:pPr algn="ctr" eaLnBrk="0" hangingPunct="0">
              <a:spcBef>
                <a:spcPct val="50000"/>
              </a:spcBef>
            </a:pPr>
            <a:r>
              <a:rPr lang="en-US" sz="3200">
                <a:solidFill>
                  <a:srgbClr val="FFFF00"/>
                </a:solidFill>
                <a:latin typeface="Verdana" pitchFamily="34" charset="0"/>
              </a:rPr>
              <a:t>Fill in the voids</a:t>
            </a:r>
          </a:p>
        </p:txBody>
      </p:sp>
      <p:sp>
        <p:nvSpPr>
          <p:cNvPr id="7" name="Line 11"/>
          <p:cNvSpPr>
            <a:spLocks noChangeShapeType="1"/>
          </p:cNvSpPr>
          <p:nvPr/>
        </p:nvSpPr>
        <p:spPr bwMode="auto">
          <a:xfrm>
            <a:off x="2133600" y="3429000"/>
            <a:ext cx="2895600" cy="1143000"/>
          </a:xfrm>
          <a:prstGeom prst="line">
            <a:avLst/>
          </a:prstGeom>
          <a:noFill/>
          <a:ln w="57150">
            <a:solidFill>
              <a:srgbClr val="FFFF00"/>
            </a:solidFill>
            <a:round/>
            <a:headEnd/>
            <a:tailEnd type="triangle" w="med" len="med"/>
          </a:ln>
          <a:effectLst/>
        </p:spPr>
        <p:txBody>
          <a:bodyPr/>
          <a:lstStyle/>
          <a:p>
            <a:pPr fontAlgn="auto">
              <a:spcBef>
                <a:spcPts val="0"/>
              </a:spcBef>
              <a:spcAft>
                <a:spcPts val="0"/>
              </a:spcAft>
              <a:defRPr/>
            </a:pPr>
            <a:endParaRPr lang="en-US" kern="0">
              <a:solidFill>
                <a:sysClr val="windowText" lastClr="000000"/>
              </a:solidFill>
            </a:endParaRPr>
          </a:p>
        </p:txBody>
      </p:sp>
      <p:sp>
        <p:nvSpPr>
          <p:cNvPr id="8" name="Line 12"/>
          <p:cNvSpPr>
            <a:spLocks noChangeShapeType="1"/>
          </p:cNvSpPr>
          <p:nvPr/>
        </p:nvSpPr>
        <p:spPr bwMode="auto">
          <a:xfrm>
            <a:off x="2133600" y="3419475"/>
            <a:ext cx="1828800" cy="0"/>
          </a:xfrm>
          <a:prstGeom prst="line">
            <a:avLst/>
          </a:prstGeom>
          <a:noFill/>
          <a:ln w="57150">
            <a:solidFill>
              <a:srgbClr val="FFFF00"/>
            </a:solidFill>
            <a:round/>
            <a:headEnd/>
            <a:tailEnd type="triangle" w="med" len="med"/>
          </a:ln>
          <a:effectLst/>
        </p:spPr>
        <p:txBody>
          <a:bodyPr/>
          <a:lstStyle/>
          <a:p>
            <a:pPr fontAlgn="auto">
              <a:spcBef>
                <a:spcPts val="0"/>
              </a:spcBef>
              <a:spcAft>
                <a:spcPts val="0"/>
              </a:spcAft>
              <a:defRPr/>
            </a:pPr>
            <a:endParaRPr lang="en-US" kern="0">
              <a:solidFill>
                <a:sysClr val="windowText" lastClr="000000"/>
              </a:solidFill>
            </a:endParaRPr>
          </a:p>
        </p:txBody>
      </p:sp>
      <p:sp>
        <p:nvSpPr>
          <p:cNvPr id="2" name="TextBox 1"/>
          <p:cNvSpPr txBox="1"/>
          <p:nvPr/>
        </p:nvSpPr>
        <p:spPr>
          <a:xfrm>
            <a:off x="914400" y="6019800"/>
            <a:ext cx="7086600" cy="461963"/>
          </a:xfrm>
          <a:prstGeom prst="rect">
            <a:avLst/>
          </a:prstGeom>
          <a:noFill/>
        </p:spPr>
        <p:txBody>
          <a:bodyPr>
            <a:spAutoFit/>
          </a:bodyPr>
          <a:lstStyle/>
          <a:p>
            <a:pPr algn="ctr">
              <a:defRPr/>
            </a:pPr>
            <a:r>
              <a:rPr lang="en-US" sz="2400" dirty="0">
                <a:solidFill>
                  <a:srgbClr val="FFFF00"/>
                </a:solidFill>
                <a:latin typeface="+mn-lt"/>
              </a:rPr>
              <a:t>Suspect will take the Path of Least Resistance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10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838200"/>
          </a:xfrm>
        </p:spPr>
        <p:txBody>
          <a:bodyPr/>
          <a:lstStyle/>
          <a:p>
            <a:pPr eaLnBrk="1" hangingPunct="1">
              <a:defRPr/>
            </a:pPr>
            <a:r>
              <a:rPr>
                <a:solidFill>
                  <a:srgbClr val="FFFF00"/>
                </a:solidFill>
              </a:rPr>
              <a:t>Good example of a barricade</a:t>
            </a:r>
          </a:p>
        </p:txBody>
      </p:sp>
      <p:pic>
        <p:nvPicPr>
          <p:cNvPr id="4" name="Content Placeholder 3" descr="Barricades 00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143000"/>
            <a:ext cx="7391400" cy="5181600"/>
          </a:xfrm>
        </p:spPr>
      </p:pic>
      <p:sp>
        <p:nvSpPr>
          <p:cNvPr id="35843" name="Rectangle 4"/>
          <p:cNvSpPr>
            <a:spLocks noChangeArrowheads="1"/>
          </p:cNvSpPr>
          <p:nvPr/>
        </p:nvSpPr>
        <p:spPr bwMode="auto">
          <a:xfrm>
            <a:off x="2787650" y="3200400"/>
            <a:ext cx="4984750" cy="3970338"/>
          </a:xfrm>
          <a:prstGeom prst="rect">
            <a:avLst/>
          </a:prstGeom>
          <a:noFill/>
          <a:ln w="9525">
            <a:noFill/>
            <a:miter lim="800000"/>
            <a:headEnd/>
            <a:tailEnd/>
          </a:ln>
        </p:spPr>
        <p:txBody>
          <a:bodyPr>
            <a:spAutoFit/>
          </a:bodyPr>
          <a:lstStyle/>
          <a:p>
            <a:endParaRPr lang="en-US"/>
          </a:p>
          <a:p>
            <a:endParaRPr lang="en-US"/>
          </a:p>
          <a:p>
            <a:endParaRPr lang="en-US"/>
          </a:p>
          <a:p>
            <a:endParaRPr lang="en-US"/>
          </a:p>
          <a:p>
            <a:r>
              <a:rPr lang="en-US"/>
              <a:t>	</a:t>
            </a:r>
          </a:p>
          <a:p>
            <a:endParaRPr lang="en-US"/>
          </a:p>
          <a:p>
            <a:endParaRPr lang="en-US"/>
          </a:p>
          <a:p>
            <a:pPr algn="ctr"/>
            <a:r>
              <a:rPr lang="en-US" sz="3600">
                <a:solidFill>
                  <a:srgbClr val="FFFF00"/>
                </a:solidFill>
                <a:latin typeface="Verdana" pitchFamily="34" charset="0"/>
              </a:rPr>
              <a:t>Reinforce the primary barricade</a:t>
            </a:r>
          </a:p>
          <a:p>
            <a:endParaRPr lang="en-US" u="sng"/>
          </a:p>
          <a:p>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4" descr="doorbarricad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90600"/>
            <a:ext cx="7689850" cy="479583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1"/>
          <p:cNvSpPr>
            <a:spLocks noGrp="1"/>
          </p:cNvSpPr>
          <p:nvPr>
            <p:ph idx="1"/>
          </p:nvPr>
        </p:nvSpPr>
        <p:spPr>
          <a:xfrm>
            <a:off x="533400" y="1828800"/>
            <a:ext cx="8229600" cy="4572000"/>
          </a:xfrm>
        </p:spPr>
        <p:txBody>
          <a:bodyPr/>
          <a:lstStyle/>
          <a:p>
            <a:pPr eaLnBrk="1" hangingPunct="1"/>
            <a:r>
              <a:rPr lang="en-US" sz="2800"/>
              <a:t>Call 911 when it is safe to do so</a:t>
            </a:r>
          </a:p>
          <a:p>
            <a:pPr eaLnBrk="1" hangingPunct="1"/>
            <a:endParaRPr lang="en-US" sz="1400"/>
          </a:p>
          <a:p>
            <a:pPr eaLnBrk="1" hangingPunct="1">
              <a:lnSpc>
                <a:spcPct val="80000"/>
              </a:lnSpc>
            </a:pPr>
            <a:r>
              <a:rPr lang="en-US" sz="2800"/>
              <a:t>Once you have secured the door do not open it for anyone. Police will enter the room when the situation is over.</a:t>
            </a:r>
            <a:r>
              <a:rPr lang="en-US" sz="2800">
                <a:solidFill>
                  <a:srgbClr val="3366FF"/>
                </a:solidFill>
              </a:rPr>
              <a:t> </a:t>
            </a:r>
          </a:p>
          <a:p>
            <a:pPr eaLnBrk="1" hangingPunct="1">
              <a:lnSpc>
                <a:spcPct val="80000"/>
              </a:lnSpc>
            </a:pPr>
            <a:endParaRPr lang="en-US" sz="1400">
              <a:solidFill>
                <a:srgbClr val="3366FF"/>
              </a:solidFill>
            </a:endParaRPr>
          </a:p>
          <a:p>
            <a:pPr eaLnBrk="1" hangingPunct="1">
              <a:lnSpc>
                <a:spcPct val="80000"/>
              </a:lnSpc>
            </a:pPr>
            <a:r>
              <a:rPr lang="en-US" sz="2800"/>
              <a:t>Prepare yourself mentally and physically for the possibility of engaging the shooter</a:t>
            </a:r>
          </a:p>
          <a:p>
            <a:pPr lvl="1" eaLnBrk="1" hangingPunct="1">
              <a:lnSpc>
                <a:spcPct val="80000"/>
              </a:lnSpc>
              <a:buFont typeface="Wingdings" pitchFamily="2" charset="2"/>
              <a:buChar char="v"/>
            </a:pPr>
            <a:r>
              <a:rPr lang="en-US"/>
              <a:t>Put yourself in a position to surprise the suspect(s) if they enter the room. </a:t>
            </a:r>
          </a:p>
          <a:p>
            <a:pPr eaLnBrk="1" hangingPunct="1"/>
            <a:endParaRPr lang="en-US" sz="2800"/>
          </a:p>
        </p:txBody>
      </p:sp>
      <p:sp>
        <p:nvSpPr>
          <p:cNvPr id="3" name="Title 2"/>
          <p:cNvSpPr>
            <a:spLocks noGrp="1"/>
          </p:cNvSpPr>
          <p:nvPr>
            <p:ph type="title"/>
          </p:nvPr>
        </p:nvSpPr>
        <p:spPr>
          <a:xfrm>
            <a:off x="457200" y="609600"/>
            <a:ext cx="8229600" cy="990600"/>
          </a:xfrm>
        </p:spPr>
        <p:txBody>
          <a:bodyPr/>
          <a:lstStyle/>
          <a:p>
            <a:pPr eaLnBrk="1" hangingPunct="1">
              <a:defRPr/>
            </a:pPr>
            <a:r>
              <a:rPr sz="4800" u="sng">
                <a:solidFill>
                  <a:srgbClr val="FFFF00"/>
                </a:solidFill>
              </a:rPr>
              <a:t>HIDE (other considerations)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1"/>
          <p:cNvSpPr>
            <a:spLocks noGrp="1"/>
          </p:cNvSpPr>
          <p:nvPr>
            <p:ph idx="1"/>
          </p:nvPr>
        </p:nvSpPr>
        <p:spPr>
          <a:xfrm>
            <a:off x="457200" y="1524000"/>
            <a:ext cx="8229600" cy="4953000"/>
          </a:xfrm>
        </p:spPr>
        <p:txBody>
          <a:bodyPr/>
          <a:lstStyle/>
          <a:p>
            <a:pPr eaLnBrk="1" hangingPunct="1">
              <a:buFont typeface="Wingdings" pitchFamily="2" charset="2"/>
              <a:buChar char="§"/>
            </a:pPr>
            <a:r>
              <a:rPr lang="en-US" sz="3200"/>
              <a:t>Offer strategies to prevent and prepare for a potential Active Shooter incident</a:t>
            </a:r>
          </a:p>
          <a:p>
            <a:pPr eaLnBrk="1" hangingPunct="1">
              <a:buFont typeface="Wingdings" pitchFamily="2" charset="2"/>
              <a:buChar char="§"/>
            </a:pPr>
            <a:endParaRPr lang="en-US" sz="1600"/>
          </a:p>
          <a:p>
            <a:pPr eaLnBrk="1" hangingPunct="1">
              <a:buFont typeface="Wingdings" pitchFamily="2" charset="2"/>
              <a:buChar char="§"/>
            </a:pPr>
            <a:r>
              <a:rPr lang="en-US" sz="3200"/>
              <a:t>Provide options to enhance survival when confronted with an Active Shooter</a:t>
            </a:r>
          </a:p>
          <a:p>
            <a:pPr eaLnBrk="1" hangingPunct="1">
              <a:buFont typeface="Wingdings" pitchFamily="2" charset="2"/>
              <a:buChar char="§"/>
            </a:pPr>
            <a:endParaRPr lang="en-US" sz="1600"/>
          </a:p>
          <a:p>
            <a:pPr eaLnBrk="1" hangingPunct="1">
              <a:buFont typeface="Wingdings" pitchFamily="2" charset="2"/>
              <a:buChar char="§"/>
            </a:pPr>
            <a:r>
              <a:rPr lang="en-US" sz="3200"/>
              <a:t>Describe actions needed to safely interact with the responding police officers</a:t>
            </a:r>
          </a:p>
          <a:p>
            <a:pPr eaLnBrk="1" hangingPunct="1">
              <a:buFont typeface="Wingdings" pitchFamily="2" charset="2"/>
              <a:buChar char="§"/>
            </a:pPr>
            <a:endParaRPr lang="en-US" sz="1600"/>
          </a:p>
          <a:p>
            <a:pPr eaLnBrk="1" hangingPunct="1">
              <a:buFont typeface="Wingdings" pitchFamily="2" charset="2"/>
              <a:buChar char="§"/>
            </a:pPr>
            <a:endParaRPr lang="en-US" sz="3200"/>
          </a:p>
        </p:txBody>
      </p:sp>
      <p:sp>
        <p:nvSpPr>
          <p:cNvPr id="3" name="Title 2"/>
          <p:cNvSpPr>
            <a:spLocks noGrp="1"/>
          </p:cNvSpPr>
          <p:nvPr>
            <p:ph type="title"/>
          </p:nvPr>
        </p:nvSpPr>
        <p:spPr/>
        <p:txBody>
          <a:bodyPr/>
          <a:lstStyle/>
          <a:p>
            <a:pPr eaLnBrk="1" fontAlgn="auto" hangingPunct="1">
              <a:spcAft>
                <a:spcPts val="0"/>
              </a:spcAft>
              <a:defRPr/>
            </a:pPr>
            <a:r>
              <a:rPr b="1" u="sng">
                <a:solidFill>
                  <a:srgbClr val="FFC000"/>
                </a:solidFill>
              </a:rPr>
              <a:t>TRAINING OBJECTIVES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8"/>
          <p:cNvSpPr>
            <a:spLocks noGrp="1"/>
          </p:cNvSpPr>
          <p:nvPr>
            <p:ph idx="1"/>
          </p:nvPr>
        </p:nvSpPr>
        <p:spPr>
          <a:xfrm>
            <a:off x="609600" y="1524000"/>
            <a:ext cx="8077200" cy="4267200"/>
          </a:xfrm>
        </p:spPr>
        <p:txBody>
          <a:bodyPr/>
          <a:lstStyle/>
          <a:p>
            <a:pPr eaLnBrk="1" hangingPunct="1"/>
            <a:r>
              <a:rPr lang="en-US" sz="3000"/>
              <a:t>This is a last resort </a:t>
            </a:r>
          </a:p>
          <a:p>
            <a:pPr eaLnBrk="1" hangingPunct="1"/>
            <a:r>
              <a:rPr lang="en-US" sz="3000" u="sng"/>
              <a:t>Commit to your actions!</a:t>
            </a:r>
            <a:endParaRPr lang="en-US" sz="3000"/>
          </a:p>
          <a:p>
            <a:pPr eaLnBrk="1" hangingPunct="1">
              <a:lnSpc>
                <a:spcPct val="90000"/>
              </a:lnSpc>
            </a:pPr>
            <a:r>
              <a:rPr lang="en-US" sz="3000"/>
              <a:t>Act as aggressively as possible</a:t>
            </a:r>
          </a:p>
          <a:p>
            <a:pPr eaLnBrk="1" hangingPunct="1">
              <a:lnSpc>
                <a:spcPct val="90000"/>
              </a:lnSpc>
            </a:pPr>
            <a:r>
              <a:rPr lang="en-US" sz="3000"/>
              <a:t>Improvise weapons</a:t>
            </a:r>
          </a:p>
          <a:p>
            <a:pPr eaLnBrk="1" hangingPunct="1">
              <a:lnSpc>
                <a:spcPct val="90000"/>
              </a:lnSpc>
            </a:pPr>
            <a:r>
              <a:rPr lang="en-US" sz="3000"/>
              <a:t>Attack in a group (Junior High &amp; above)</a:t>
            </a:r>
          </a:p>
          <a:p>
            <a:pPr eaLnBrk="1" hangingPunct="1">
              <a:lnSpc>
                <a:spcPct val="90000"/>
              </a:lnSpc>
            </a:pPr>
            <a:r>
              <a:rPr lang="en-US" sz="3000"/>
              <a:t>Yell and and make loud noises to disorient the shooter</a:t>
            </a:r>
          </a:p>
          <a:p>
            <a:pPr eaLnBrk="1" hangingPunct="1">
              <a:lnSpc>
                <a:spcPct val="90000"/>
              </a:lnSpc>
            </a:pPr>
            <a:r>
              <a:rPr lang="en-US" sz="3000"/>
              <a:t>If possible, grab the shooter’s limbs and head, take them to the ground and hold them there. </a:t>
            </a:r>
          </a:p>
          <a:p>
            <a:pPr eaLnBrk="1" hangingPunct="1">
              <a:buFont typeface="Wingdings 2" pitchFamily="18" charset="2"/>
              <a:buNone/>
            </a:pPr>
            <a:endParaRPr lang="en-US"/>
          </a:p>
        </p:txBody>
      </p:sp>
      <p:sp>
        <p:nvSpPr>
          <p:cNvPr id="3" name="Title 2"/>
          <p:cNvSpPr>
            <a:spLocks noGrp="1"/>
          </p:cNvSpPr>
          <p:nvPr>
            <p:ph type="title"/>
          </p:nvPr>
        </p:nvSpPr>
        <p:spPr/>
        <p:txBody>
          <a:bodyPr/>
          <a:lstStyle/>
          <a:p>
            <a:pPr eaLnBrk="1" hangingPunct="1">
              <a:defRPr/>
            </a:pPr>
            <a:r>
              <a:rPr sz="4800" b="1" u="sng">
                <a:solidFill>
                  <a:srgbClr val="FFFF00"/>
                </a:solidFill>
              </a:rPr>
              <a:t>DEFEND = Fight for your Life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4" descr="teacherattacksus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295400"/>
            <a:ext cx="6399213" cy="359886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4" descr="teacheratta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371600"/>
            <a:ext cx="6399213" cy="359886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4" descr="Wrestleon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447800"/>
            <a:ext cx="6399213" cy="359886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4" descr="suspongroundk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38200"/>
            <a:ext cx="7308850" cy="479742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1"/>
          <p:cNvSpPr>
            <a:spLocks noGrp="1"/>
          </p:cNvSpPr>
          <p:nvPr>
            <p:ph idx="1"/>
          </p:nvPr>
        </p:nvSpPr>
        <p:spPr>
          <a:xfrm>
            <a:off x="533400" y="1905000"/>
            <a:ext cx="3886200" cy="4343400"/>
          </a:xfrm>
        </p:spPr>
        <p:txBody>
          <a:bodyPr/>
          <a:lstStyle/>
          <a:p>
            <a:pPr eaLnBrk="1" hangingPunct="1"/>
            <a:r>
              <a:rPr lang="en-US"/>
              <a:t>Their first priority is to eliminate the threat</a:t>
            </a:r>
          </a:p>
          <a:p>
            <a:pPr eaLnBrk="1" hangingPunct="1"/>
            <a:r>
              <a:rPr lang="en-US"/>
              <a:t>Officers will advance to the area where the last shots were heard</a:t>
            </a:r>
          </a:p>
          <a:p>
            <a:pPr eaLnBrk="1" hangingPunct="1"/>
            <a:r>
              <a:rPr lang="en-US"/>
              <a:t>Initial officers will not tend to injured victims nor stop to speak with you</a:t>
            </a:r>
          </a:p>
        </p:txBody>
      </p:sp>
      <p:sp>
        <p:nvSpPr>
          <p:cNvPr id="3" name="Title 2"/>
          <p:cNvSpPr>
            <a:spLocks noGrp="1"/>
          </p:cNvSpPr>
          <p:nvPr>
            <p:ph type="title"/>
          </p:nvPr>
        </p:nvSpPr>
        <p:spPr>
          <a:xfrm>
            <a:off x="438150" y="609600"/>
            <a:ext cx="4800600" cy="1219200"/>
          </a:xfrm>
        </p:spPr>
        <p:txBody>
          <a:bodyPr/>
          <a:lstStyle/>
          <a:p>
            <a:pPr eaLnBrk="1" hangingPunct="1">
              <a:defRPr/>
            </a:pPr>
            <a:r>
              <a:rPr sz="3600" b="1">
                <a:solidFill>
                  <a:srgbClr val="002060"/>
                </a:solidFill>
              </a:rPr>
              <a:t>When police officers arrive on scene</a:t>
            </a:r>
          </a:p>
        </p:txBody>
      </p:sp>
      <p:sp>
        <p:nvSpPr>
          <p:cNvPr id="45059" name="TextBox 3"/>
          <p:cNvSpPr txBox="1">
            <a:spLocks noChangeArrowheads="1"/>
          </p:cNvSpPr>
          <p:nvPr/>
        </p:nvSpPr>
        <p:spPr bwMode="auto">
          <a:xfrm>
            <a:off x="6594475" y="2797175"/>
            <a:ext cx="1635125" cy="368300"/>
          </a:xfrm>
          <a:prstGeom prst="rect">
            <a:avLst/>
          </a:prstGeom>
          <a:noFill/>
          <a:ln w="9525">
            <a:noFill/>
            <a:miter lim="800000"/>
            <a:headEnd/>
            <a:tailEnd/>
          </a:ln>
        </p:spPr>
        <p:txBody>
          <a:bodyPr>
            <a:spAutoFit/>
          </a:bodyPr>
          <a:lstStyle/>
          <a:p>
            <a:endParaRPr lang="en-US"/>
          </a:p>
        </p:txBody>
      </p:sp>
      <p:pic>
        <p:nvPicPr>
          <p:cNvPr id="5" name="Picture 4" descr="Law enforcement officer with hand near holstered g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0650" y="1143000"/>
            <a:ext cx="3352800" cy="4191000"/>
          </a:xfrm>
          <a:prstGeom prst="rect">
            <a:avLst/>
          </a:prstGeom>
          <a:noFill/>
          <a:ln w="9525">
            <a:solidFill>
              <a:srgbClr val="18314A"/>
            </a:solidFill>
            <a:miter lim="800000"/>
            <a:headEnd/>
            <a:tailEnd/>
          </a:ln>
          <a:effectLst>
            <a:outerShdw blurRad="63500" dist="38100" dir="2700000" algn="tl" rotWithShape="0">
              <a:srgbClr val="000000">
                <a:alpha val="39998"/>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47813"/>
            <a:ext cx="4648200" cy="4800600"/>
          </a:xfrm>
        </p:spPr>
        <p:txBody>
          <a:bodyPr/>
          <a:lstStyle/>
          <a:p>
            <a:pPr marL="0" indent="0" eaLnBrk="1" hangingPunct="1">
              <a:buFont typeface="Wingdings 2" pitchFamily="18" charset="2"/>
              <a:buNone/>
              <a:defRPr/>
            </a:pPr>
            <a:r>
              <a:rPr lang="en-US" dirty="0"/>
              <a:t>Officers may not be wearing traditional police uniforms</a:t>
            </a:r>
          </a:p>
          <a:p>
            <a:pPr eaLnBrk="1" hangingPunct="1">
              <a:defRPr/>
            </a:pPr>
            <a:r>
              <a:rPr lang="en-US" sz="2400" dirty="0">
                <a:solidFill>
                  <a:schemeClr val="tx2"/>
                </a:solidFill>
              </a:rPr>
              <a:t>Instead they may be in “tactical” gear with rifles, helmets and ballistic vests</a:t>
            </a:r>
          </a:p>
          <a:p>
            <a:pPr marL="0" indent="0" eaLnBrk="1" hangingPunct="1">
              <a:buFont typeface="Wingdings 2" pitchFamily="18" charset="2"/>
              <a:buNone/>
              <a:defRPr/>
            </a:pPr>
            <a:r>
              <a:rPr lang="en-US" dirty="0"/>
              <a:t>To minimize risk, everyone must be treated as a suspect until the suspect is identified</a:t>
            </a:r>
          </a:p>
          <a:p>
            <a:pPr eaLnBrk="1" hangingPunct="1">
              <a:defRPr/>
            </a:pPr>
            <a:r>
              <a:rPr lang="en-US" sz="2400" dirty="0">
                <a:solidFill>
                  <a:schemeClr val="tx2"/>
                </a:solidFill>
              </a:rPr>
              <a:t>Officers will issue loud commands and may get physical</a:t>
            </a:r>
          </a:p>
          <a:p>
            <a:pPr eaLnBrk="1" hangingPunct="1">
              <a:defRPr/>
            </a:pPr>
            <a:endParaRPr lang="en-US" dirty="0"/>
          </a:p>
        </p:txBody>
      </p:sp>
      <p:sp>
        <p:nvSpPr>
          <p:cNvPr id="3" name="Title 2"/>
          <p:cNvSpPr>
            <a:spLocks noGrp="1"/>
          </p:cNvSpPr>
          <p:nvPr>
            <p:ph type="title"/>
          </p:nvPr>
        </p:nvSpPr>
        <p:spPr>
          <a:xfrm>
            <a:off x="375537" y="457200"/>
            <a:ext cx="8229600" cy="838200"/>
          </a:xfrm>
        </p:spPr>
        <p:txBody>
          <a:bodyPr/>
          <a:lstStyle/>
          <a:p>
            <a:pPr eaLnBrk="1" hangingPunct="1">
              <a:defRPr/>
            </a:pPr>
            <a:r>
              <a:rPr sz="3600" b="1">
                <a:solidFill>
                  <a:srgbClr val="002060"/>
                </a:solidFill>
              </a:rPr>
              <a:t>Additional Officers and Rescue Teams</a:t>
            </a:r>
          </a:p>
        </p:txBody>
      </p:sp>
      <p:sp>
        <p:nvSpPr>
          <p:cNvPr id="46083" name="TextBox 3"/>
          <p:cNvSpPr txBox="1">
            <a:spLocks noChangeArrowheads="1"/>
          </p:cNvSpPr>
          <p:nvPr/>
        </p:nvSpPr>
        <p:spPr bwMode="auto">
          <a:xfrm>
            <a:off x="6683375" y="3578225"/>
            <a:ext cx="185738" cy="369888"/>
          </a:xfrm>
          <a:prstGeom prst="rect">
            <a:avLst/>
          </a:prstGeom>
          <a:noFill/>
          <a:ln w="9525">
            <a:noFill/>
            <a:miter lim="800000"/>
            <a:headEnd/>
            <a:tailEnd/>
          </a:ln>
        </p:spPr>
        <p:txBody>
          <a:bodyPr wrap="none">
            <a:spAutoFit/>
          </a:bodyPr>
          <a:lstStyle/>
          <a:p>
            <a:endParaRPr lang="en-US"/>
          </a:p>
        </p:txBody>
      </p:sp>
      <p:pic>
        <p:nvPicPr>
          <p:cNvPr id="460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2213" y="2239963"/>
            <a:ext cx="3733800" cy="3048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1"/>
          <p:cNvSpPr>
            <a:spLocks noGrp="1"/>
          </p:cNvSpPr>
          <p:nvPr>
            <p:ph idx="1"/>
          </p:nvPr>
        </p:nvSpPr>
        <p:spPr>
          <a:xfrm>
            <a:off x="533400" y="1676400"/>
            <a:ext cx="8229600" cy="4572000"/>
          </a:xfrm>
        </p:spPr>
        <p:txBody>
          <a:bodyPr/>
          <a:lstStyle/>
          <a:p>
            <a:pPr eaLnBrk="1" hangingPunct="1"/>
            <a:r>
              <a:rPr lang="en-US"/>
              <a:t>Remain calm</a:t>
            </a:r>
          </a:p>
          <a:p>
            <a:pPr eaLnBrk="1" hangingPunct="1"/>
            <a:r>
              <a:rPr lang="en-US"/>
              <a:t>DO NOT approach officers</a:t>
            </a:r>
          </a:p>
          <a:p>
            <a:pPr eaLnBrk="1" hangingPunct="1"/>
            <a:r>
              <a:rPr lang="en-US"/>
              <a:t>Follow all instructions by officers</a:t>
            </a:r>
          </a:p>
          <a:p>
            <a:pPr eaLnBrk="1" hangingPunct="1"/>
            <a:r>
              <a:rPr lang="en-US"/>
              <a:t>Put down any items and DO NOT pick up any weapons </a:t>
            </a:r>
          </a:p>
          <a:p>
            <a:pPr eaLnBrk="1" hangingPunct="1"/>
            <a:r>
              <a:rPr lang="en-US"/>
              <a:t>Raise hands and spread fingers</a:t>
            </a:r>
          </a:p>
          <a:p>
            <a:pPr eaLnBrk="1" hangingPunct="1"/>
            <a:r>
              <a:rPr lang="en-US"/>
              <a:t>Avoid quick movements</a:t>
            </a:r>
          </a:p>
          <a:p>
            <a:pPr eaLnBrk="1" hangingPunct="1"/>
            <a:r>
              <a:rPr lang="en-US"/>
              <a:t>Avoiding pointing, screaming or yelling at officers</a:t>
            </a:r>
          </a:p>
          <a:p>
            <a:pPr eaLnBrk="1" hangingPunct="1"/>
            <a:r>
              <a:rPr lang="en-US"/>
              <a:t>If you are barricaded in a room, DO NOT open door</a:t>
            </a:r>
          </a:p>
        </p:txBody>
      </p:sp>
      <p:sp>
        <p:nvSpPr>
          <p:cNvPr id="3" name="Title 2"/>
          <p:cNvSpPr>
            <a:spLocks noGrp="1"/>
          </p:cNvSpPr>
          <p:nvPr>
            <p:ph type="title"/>
          </p:nvPr>
        </p:nvSpPr>
        <p:spPr>
          <a:xfrm>
            <a:off x="457200" y="533400"/>
            <a:ext cx="8229600" cy="990600"/>
          </a:xfrm>
        </p:spPr>
        <p:txBody>
          <a:bodyPr/>
          <a:lstStyle/>
          <a:p>
            <a:pPr eaLnBrk="1" hangingPunct="1">
              <a:defRPr/>
            </a:pPr>
            <a:r>
              <a:rPr b="1">
                <a:solidFill>
                  <a:srgbClr val="002060"/>
                </a:solidFill>
              </a:rPr>
              <a:t>Reacting to Law Enforcement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86200" y="1524000"/>
            <a:ext cx="4800600" cy="4572000"/>
          </a:xfrm>
        </p:spPr>
        <p:txBody>
          <a:bodyPr/>
          <a:lstStyle/>
          <a:p>
            <a:pPr marL="0" indent="0" eaLnBrk="1" hangingPunct="1">
              <a:buFont typeface="Wingdings 2" pitchFamily="18" charset="2"/>
              <a:buNone/>
              <a:defRPr/>
            </a:pPr>
            <a:r>
              <a:rPr lang="en-US" dirty="0"/>
              <a:t>Be aware there may be situations where people:</a:t>
            </a:r>
          </a:p>
          <a:p>
            <a:pPr eaLnBrk="1" hangingPunct="1">
              <a:defRPr/>
            </a:pPr>
            <a:r>
              <a:rPr lang="en-US" dirty="0"/>
              <a:t>May have limited or no English proficiency</a:t>
            </a:r>
          </a:p>
          <a:p>
            <a:pPr eaLnBrk="1" hangingPunct="1">
              <a:defRPr/>
            </a:pPr>
            <a:r>
              <a:rPr lang="en-US" dirty="0"/>
              <a:t>May be hearing or sight impaired</a:t>
            </a:r>
          </a:p>
          <a:p>
            <a:pPr eaLnBrk="1" hangingPunct="1">
              <a:defRPr/>
            </a:pPr>
            <a:r>
              <a:rPr lang="en-US" dirty="0"/>
              <a:t>May be mobility impaired</a:t>
            </a:r>
          </a:p>
          <a:p>
            <a:pPr marL="0" indent="0" eaLnBrk="1" hangingPunct="1">
              <a:buFont typeface="Wingdings 2" pitchFamily="18" charset="2"/>
              <a:buNone/>
              <a:defRPr/>
            </a:pPr>
            <a:endParaRPr lang="en-US" sz="1800" dirty="0"/>
          </a:p>
          <a:p>
            <a:pPr marL="0" indent="0" eaLnBrk="1" hangingPunct="1">
              <a:buFont typeface="Wingdings 2" pitchFamily="18" charset="2"/>
              <a:buNone/>
              <a:defRPr/>
            </a:pPr>
            <a:r>
              <a:rPr lang="en-US" dirty="0"/>
              <a:t>Do the best you can to help without putting yourself at risk</a:t>
            </a:r>
          </a:p>
        </p:txBody>
      </p:sp>
      <p:sp>
        <p:nvSpPr>
          <p:cNvPr id="3" name="Title 2"/>
          <p:cNvSpPr>
            <a:spLocks noGrp="1"/>
          </p:cNvSpPr>
          <p:nvPr>
            <p:ph type="title"/>
          </p:nvPr>
        </p:nvSpPr>
        <p:spPr/>
        <p:txBody>
          <a:bodyPr/>
          <a:lstStyle/>
          <a:p>
            <a:pPr eaLnBrk="1" hangingPunct="1">
              <a:defRPr/>
            </a:pPr>
            <a:r>
              <a:rPr sz="4800" b="1">
                <a:solidFill>
                  <a:schemeClr val="accent3">
                    <a:lumMod val="60000"/>
                    <a:lumOff val="40000"/>
                  </a:schemeClr>
                </a:solidFill>
              </a:rPr>
              <a:t>Other Considerations</a:t>
            </a:r>
          </a:p>
        </p:txBody>
      </p:sp>
      <p:sp>
        <p:nvSpPr>
          <p:cNvPr id="48131" name="TextBox 3"/>
          <p:cNvSpPr txBox="1">
            <a:spLocks noChangeArrowheads="1"/>
          </p:cNvSpPr>
          <p:nvPr/>
        </p:nvSpPr>
        <p:spPr bwMode="auto">
          <a:xfrm>
            <a:off x="1590675" y="3284538"/>
            <a:ext cx="184150" cy="368300"/>
          </a:xfrm>
          <a:prstGeom prst="rect">
            <a:avLst/>
          </a:prstGeom>
          <a:noFill/>
          <a:ln w="9525">
            <a:noFill/>
            <a:miter lim="800000"/>
            <a:headEnd/>
            <a:tailEnd/>
          </a:ln>
        </p:spPr>
        <p:txBody>
          <a:bodyPr wrap="none">
            <a:spAutoFit/>
          </a:bodyPr>
          <a:lstStyle/>
          <a:p>
            <a:endParaRPr lang="en-US"/>
          </a:p>
        </p:txBody>
      </p:sp>
      <p:pic>
        <p:nvPicPr>
          <p:cNvPr id="5" name="Picture 4" descr="Woman pushing a man in a wheelchair along a sidewalk.&#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17688"/>
            <a:ext cx="2632075" cy="3671887"/>
          </a:xfrm>
          <a:prstGeom prst="rect">
            <a:avLst/>
          </a:prstGeom>
          <a:noFill/>
          <a:ln w="9525">
            <a:solidFill>
              <a:srgbClr val="18314A"/>
            </a:solidFill>
            <a:miter lim="800000"/>
            <a:headEnd/>
            <a:tailEnd/>
          </a:ln>
          <a:effectLst>
            <a:outerShdw blurRad="63500" dist="38100" dir="2700000" algn="tl" rotWithShape="0">
              <a:srgbClr val="000000">
                <a:alpha val="39998"/>
              </a:srgbClr>
            </a:outerShdw>
          </a:effectLst>
        </p:spPr>
      </p:pic>
      <p:pic>
        <p:nvPicPr>
          <p:cNvPr id="48133" name="Picture 6" descr="kidwheelchai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676400"/>
            <a:ext cx="3429000" cy="411003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ontent Placeholder 1"/>
          <p:cNvSpPr>
            <a:spLocks noGrp="1"/>
          </p:cNvSpPr>
          <p:nvPr>
            <p:ph idx="1"/>
          </p:nvPr>
        </p:nvSpPr>
        <p:spPr>
          <a:xfrm>
            <a:off x="457200" y="1905000"/>
            <a:ext cx="8229600" cy="4419600"/>
          </a:xfrm>
        </p:spPr>
        <p:txBody>
          <a:bodyPr/>
          <a:lstStyle/>
          <a:p>
            <a:pPr marL="0" indent="0" eaLnBrk="1" hangingPunct="1">
              <a:lnSpc>
                <a:spcPct val="90000"/>
              </a:lnSpc>
              <a:buFont typeface="Wingdings 2" pitchFamily="18" charset="2"/>
              <a:buNone/>
            </a:pPr>
            <a:r>
              <a:rPr lang="en-US" sz="3200"/>
              <a:t>Situations where there is no </a:t>
            </a:r>
            <a:r>
              <a:rPr lang="en-US" sz="3200" u="sng"/>
              <a:t>immediate</a:t>
            </a:r>
            <a:r>
              <a:rPr lang="en-US" sz="3200"/>
              <a:t> threat to the school</a:t>
            </a:r>
          </a:p>
          <a:p>
            <a:pPr lvl="1" eaLnBrk="1" hangingPunct="1">
              <a:lnSpc>
                <a:spcPct val="90000"/>
              </a:lnSpc>
              <a:buFont typeface="Arial" charset="0"/>
              <a:buChar char="•"/>
            </a:pPr>
            <a:r>
              <a:rPr lang="en-US" sz="3200"/>
              <a:t>Dangerous incident in the surrounding neighborhood</a:t>
            </a:r>
          </a:p>
          <a:p>
            <a:pPr lvl="1" eaLnBrk="1" hangingPunct="1">
              <a:lnSpc>
                <a:spcPct val="90000"/>
              </a:lnSpc>
              <a:buFont typeface="Arial" charset="0"/>
              <a:buChar char="•"/>
            </a:pPr>
            <a:r>
              <a:rPr lang="en-US" sz="3200"/>
              <a:t>Dangerous incident at a nearby school</a:t>
            </a:r>
          </a:p>
          <a:p>
            <a:pPr lvl="1" eaLnBrk="1" hangingPunct="1">
              <a:lnSpc>
                <a:spcPct val="90000"/>
              </a:lnSpc>
              <a:buFont typeface="Arial" charset="0"/>
              <a:buChar char="•"/>
            </a:pPr>
            <a:r>
              <a:rPr lang="en-US" sz="3200"/>
              <a:t>Any situation where you feel keeping students inside is the safest alternative</a:t>
            </a:r>
          </a:p>
          <a:p>
            <a:pPr marL="0" indent="0" eaLnBrk="1" hangingPunct="1">
              <a:buFont typeface="Wingdings 2" pitchFamily="18" charset="2"/>
              <a:buNone/>
            </a:pPr>
            <a:endParaRPr lang="en-US"/>
          </a:p>
        </p:txBody>
      </p:sp>
      <p:sp>
        <p:nvSpPr>
          <p:cNvPr id="3" name="Title 2"/>
          <p:cNvSpPr>
            <a:spLocks noGrp="1"/>
          </p:cNvSpPr>
          <p:nvPr>
            <p:ph type="title"/>
          </p:nvPr>
        </p:nvSpPr>
        <p:spPr>
          <a:xfrm>
            <a:off x="457200" y="533400"/>
            <a:ext cx="8229600" cy="1143000"/>
          </a:xfrm>
        </p:spPr>
        <p:txBody>
          <a:bodyPr/>
          <a:lstStyle/>
          <a:p>
            <a:pPr eaLnBrk="1" hangingPunct="1">
              <a:defRPr/>
            </a:pPr>
            <a:r>
              <a:rPr sz="4800" b="1">
                <a:solidFill>
                  <a:schemeClr val="accent3">
                    <a:lumMod val="60000"/>
                    <a:lumOff val="40000"/>
                  </a:schemeClr>
                </a:solidFill>
              </a:rPr>
              <a:t>Shelter in Place</a:t>
            </a:r>
            <a:endParaRPr sz="4800">
              <a:solidFill>
                <a:schemeClr val="accent3">
                  <a:lumMod val="60000"/>
                  <a:lumOff val="4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229600" cy="762000"/>
          </a:xfrm>
        </p:spPr>
        <p:txBody>
          <a:bodyPr/>
          <a:lstStyle/>
          <a:p>
            <a:pPr eaLnBrk="1" hangingPunct="1">
              <a:defRPr/>
            </a:pPr>
            <a:r>
              <a:rPr b="1">
                <a:solidFill>
                  <a:srgbClr val="FFC000"/>
                </a:solidFill>
              </a:rPr>
              <a:t>Definition of an Active Shooter</a:t>
            </a:r>
          </a:p>
        </p:txBody>
      </p:sp>
      <p:sp>
        <p:nvSpPr>
          <p:cNvPr id="4" name="TextBox 3"/>
          <p:cNvSpPr txBox="1"/>
          <p:nvPr/>
        </p:nvSpPr>
        <p:spPr>
          <a:xfrm>
            <a:off x="685800" y="3810000"/>
            <a:ext cx="7848600" cy="2246313"/>
          </a:xfrm>
          <a:prstGeom prst="rect">
            <a:avLst/>
          </a:prstGeom>
          <a:noFill/>
        </p:spPr>
        <p:txBody>
          <a:bodyPr>
            <a:spAutoFit/>
          </a:bodyPr>
          <a:lstStyle/>
          <a:p>
            <a:pPr>
              <a:defRPr/>
            </a:pPr>
            <a:r>
              <a:rPr lang="en-US" sz="2800" dirty="0">
                <a:latin typeface="+mn-lt"/>
              </a:rPr>
              <a:t>An Active Shooter is a subject or subjects actively engaged in killing or attempting to kill people in a confined and populated area; Active Shooters primarily use firearms and there is no pattern or method to their selection of victims</a:t>
            </a:r>
          </a:p>
        </p:txBody>
      </p:sp>
      <p:pic>
        <p:nvPicPr>
          <p:cNvPr id="174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1600200"/>
            <a:ext cx="4114800" cy="1652588"/>
          </a:xfrm>
          <a:prstGeom prst="rect">
            <a:avLst/>
          </a:prstGeom>
          <a:noFill/>
          <a:ln w="9525">
            <a:noFill/>
            <a:miter lim="800000"/>
            <a:headEnd/>
            <a:tailEnd/>
          </a:ln>
        </p:spPr>
      </p:pic>
      <p:pic>
        <p:nvPicPr>
          <p:cNvPr id="17412" name="Picture 5" descr="suspectshotg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1143000"/>
            <a:ext cx="4597400" cy="2586038"/>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371600"/>
            <a:ext cx="8229600" cy="4953000"/>
          </a:xfrm>
        </p:spPr>
        <p:txBody>
          <a:bodyPr/>
          <a:lstStyle/>
          <a:p>
            <a:pPr eaLnBrk="1" hangingPunct="1">
              <a:defRPr/>
            </a:pPr>
            <a:r>
              <a:rPr lang="en-US" sz="2400" dirty="0"/>
              <a:t>Lock all doors, close windows (no barricades)</a:t>
            </a:r>
          </a:p>
          <a:p>
            <a:pPr eaLnBrk="1" hangingPunct="1">
              <a:defRPr/>
            </a:pPr>
            <a:r>
              <a:rPr lang="en-US" sz="2400" dirty="0"/>
              <a:t>Remain inside; engage in normal indoor activities </a:t>
            </a:r>
          </a:p>
          <a:p>
            <a:pPr eaLnBrk="1" hangingPunct="1">
              <a:defRPr/>
            </a:pPr>
            <a:r>
              <a:rPr lang="en-US" sz="2400" dirty="0"/>
              <a:t>Keep movement outdoors to a minimum</a:t>
            </a:r>
          </a:p>
          <a:p>
            <a:pPr eaLnBrk="1" hangingPunct="1">
              <a:defRPr/>
            </a:pPr>
            <a:r>
              <a:rPr lang="en-US" sz="2400" dirty="0"/>
              <a:t>Use buddy system with at least one adult when leaving classroom</a:t>
            </a:r>
          </a:p>
          <a:p>
            <a:pPr eaLnBrk="1" hangingPunct="1">
              <a:defRPr/>
            </a:pPr>
            <a:r>
              <a:rPr lang="en-US" sz="2400" dirty="0"/>
              <a:t>Before leaving classroom, notify office or next door classroom </a:t>
            </a:r>
          </a:p>
          <a:p>
            <a:pPr eaLnBrk="1" hangingPunct="1">
              <a:defRPr/>
            </a:pPr>
            <a:r>
              <a:rPr lang="en-US" sz="2400" dirty="0"/>
              <a:t>If students are to be released; it should be by direct hand off at a location determined by the school administration</a:t>
            </a:r>
          </a:p>
          <a:p>
            <a:pPr eaLnBrk="1" hangingPunct="1">
              <a:defRPr/>
            </a:pPr>
            <a:r>
              <a:rPr lang="en-US" sz="2400" dirty="0"/>
              <a:t>School administrators may give the “All Clear” announcement </a:t>
            </a:r>
          </a:p>
          <a:p>
            <a:pPr lvl="1" eaLnBrk="1" hangingPunct="1">
              <a:buFont typeface="Wingdings" pitchFamily="2" charset="2"/>
              <a:buChar char="v"/>
              <a:defRPr/>
            </a:pPr>
            <a:r>
              <a:rPr lang="en-US" sz="2000" dirty="0"/>
              <a:t>No special code</a:t>
            </a:r>
          </a:p>
          <a:p>
            <a:pPr marL="0" indent="0" eaLnBrk="1" hangingPunct="1">
              <a:buFont typeface="Wingdings 2" pitchFamily="18" charset="2"/>
              <a:buNone/>
              <a:defRPr/>
            </a:pPr>
            <a:endParaRPr lang="en-US" dirty="0"/>
          </a:p>
          <a:p>
            <a:pPr eaLnBrk="1" hangingPunct="1">
              <a:defRPr/>
            </a:pPr>
            <a:endParaRPr lang="en-US" dirty="0"/>
          </a:p>
        </p:txBody>
      </p:sp>
      <p:sp>
        <p:nvSpPr>
          <p:cNvPr id="3" name="Title 2"/>
          <p:cNvSpPr>
            <a:spLocks noGrp="1"/>
          </p:cNvSpPr>
          <p:nvPr>
            <p:ph type="title"/>
          </p:nvPr>
        </p:nvSpPr>
        <p:spPr>
          <a:xfrm>
            <a:off x="457200" y="304800"/>
            <a:ext cx="8229600" cy="914400"/>
          </a:xfrm>
        </p:spPr>
        <p:txBody>
          <a:bodyPr/>
          <a:lstStyle/>
          <a:p>
            <a:pPr eaLnBrk="1" hangingPunct="1">
              <a:defRPr/>
            </a:pPr>
            <a:r>
              <a:rPr b="1">
                <a:ln w="3200">
                  <a:solidFill>
                    <a:srgbClr val="444D26">
                      <a:shade val="75000"/>
                      <a:alpha val="25000"/>
                    </a:srgbClr>
                  </a:solidFill>
                  <a:prstDash val="solid"/>
                  <a:round/>
                </a:ln>
                <a:solidFill>
                  <a:schemeClr val="accent3">
                    <a:lumMod val="60000"/>
                    <a:lumOff val="40000"/>
                  </a:schemeClr>
                </a:solidFill>
              </a:rPr>
              <a:t>Shelter in Place Considerations</a:t>
            </a:r>
            <a:endParaRPr b="1">
              <a:solidFill>
                <a:schemeClr val="accent3">
                  <a:lumMod val="60000"/>
                  <a:lumOff val="40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eaLnBrk="1" hangingPunct="1">
              <a:buFont typeface="Wingdings 2" pitchFamily="18" charset="2"/>
              <a:buNone/>
              <a:defRPr/>
            </a:pPr>
            <a:r>
              <a:rPr lang="en-US" u="sng" dirty="0"/>
              <a:t>Instructions</a:t>
            </a:r>
            <a:r>
              <a:rPr lang="en-US" dirty="0"/>
              <a:t> </a:t>
            </a:r>
          </a:p>
          <a:p>
            <a:pPr marL="0" indent="0" eaLnBrk="1" hangingPunct="1">
              <a:buFont typeface="Wingdings 2" pitchFamily="18" charset="2"/>
              <a:buNone/>
              <a:defRPr/>
            </a:pPr>
            <a:r>
              <a:rPr lang="en-US" dirty="0"/>
              <a:t>Working as a team:</a:t>
            </a:r>
          </a:p>
          <a:p>
            <a:pPr marL="514350" indent="-514350" eaLnBrk="1" hangingPunct="1">
              <a:buFont typeface="+mj-lt"/>
              <a:buAutoNum type="arabicPeriod"/>
              <a:defRPr/>
            </a:pPr>
            <a:r>
              <a:rPr lang="en-US" dirty="0"/>
              <a:t>Look around the room.  Consider what you would do in an active shooter situation and whether it would be better to Run (escape) or Hide (barricade)</a:t>
            </a:r>
          </a:p>
          <a:p>
            <a:pPr marL="514350" indent="-514350" eaLnBrk="1" hangingPunct="1">
              <a:buFont typeface="+mj-lt"/>
              <a:buAutoNum type="arabicPeriod"/>
              <a:defRPr/>
            </a:pPr>
            <a:r>
              <a:rPr lang="en-US" dirty="0"/>
              <a:t>Come up with a list of actions you would take to protect yourself and those around you</a:t>
            </a:r>
          </a:p>
          <a:p>
            <a:pPr marL="514350" indent="-514350" eaLnBrk="1" hangingPunct="1">
              <a:buFont typeface="+mj-lt"/>
              <a:buAutoNum type="arabicPeriod"/>
              <a:defRPr/>
            </a:pPr>
            <a:r>
              <a:rPr lang="en-US" dirty="0"/>
              <a:t>Select a spokesperson and be prepared to report back to the class in 5 minutes</a:t>
            </a:r>
          </a:p>
          <a:p>
            <a:pPr eaLnBrk="1" hangingPunct="1">
              <a:defRPr/>
            </a:pPr>
            <a:endParaRPr lang="en-US" dirty="0"/>
          </a:p>
        </p:txBody>
      </p:sp>
      <p:sp>
        <p:nvSpPr>
          <p:cNvPr id="3" name="Title 2"/>
          <p:cNvSpPr>
            <a:spLocks noGrp="1"/>
          </p:cNvSpPr>
          <p:nvPr>
            <p:ph type="title"/>
          </p:nvPr>
        </p:nvSpPr>
        <p:spPr>
          <a:xfrm>
            <a:off x="457200" y="457200"/>
            <a:ext cx="8229600" cy="914400"/>
          </a:xfrm>
        </p:spPr>
        <p:txBody>
          <a:bodyPr/>
          <a:lstStyle/>
          <a:p>
            <a:pPr eaLnBrk="1" hangingPunct="1">
              <a:defRPr/>
            </a:pPr>
            <a:r>
              <a:rPr b="1" u="sng">
                <a:solidFill>
                  <a:srgbClr val="5BFB79"/>
                </a:solidFill>
              </a:rPr>
              <a:t>Activity:  What Would You Do?</a:t>
            </a:r>
            <a:endParaRPr b="1">
              <a:solidFill>
                <a:srgbClr val="5BFB79"/>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1"/>
          <p:cNvSpPr>
            <a:spLocks noGrp="1"/>
          </p:cNvSpPr>
          <p:nvPr>
            <p:ph idx="1"/>
          </p:nvPr>
        </p:nvSpPr>
        <p:spPr>
          <a:xfrm>
            <a:off x="533400" y="1752600"/>
            <a:ext cx="8153400" cy="4572000"/>
          </a:xfrm>
        </p:spPr>
        <p:txBody>
          <a:bodyPr/>
          <a:lstStyle/>
          <a:p>
            <a:pPr eaLnBrk="1" hangingPunct="1"/>
            <a:r>
              <a:rPr lang="en-US" sz="2800"/>
              <a:t>Plan &amp; prepare ahead of time</a:t>
            </a:r>
          </a:p>
          <a:p>
            <a:pPr eaLnBrk="1" hangingPunct="1"/>
            <a:r>
              <a:rPr lang="en-US" sz="2800"/>
              <a:t>Be aware of your environment </a:t>
            </a:r>
          </a:p>
          <a:p>
            <a:pPr lvl="1" eaLnBrk="1" hangingPunct="1">
              <a:buFont typeface="Wingdings" pitchFamily="2" charset="2"/>
              <a:buChar char="v"/>
            </a:pPr>
            <a:r>
              <a:rPr lang="en-US" sz="2800"/>
              <a:t>Always know your escape route</a:t>
            </a:r>
          </a:p>
          <a:p>
            <a:pPr eaLnBrk="1" hangingPunct="1"/>
            <a:r>
              <a:rPr lang="en-US" sz="2800"/>
              <a:t>Your survival options in an Active Shooter Event:  RUN, HIDE, DEFEND!</a:t>
            </a:r>
          </a:p>
          <a:p>
            <a:pPr eaLnBrk="1" hangingPunct="1"/>
            <a:r>
              <a:rPr lang="en-US" sz="2800"/>
              <a:t>Call 911 when it is safe to do so</a:t>
            </a:r>
          </a:p>
          <a:p>
            <a:pPr eaLnBrk="1" hangingPunct="1"/>
            <a:r>
              <a:rPr lang="en-US" sz="2800" u="sng"/>
              <a:t>Never</a:t>
            </a:r>
            <a:r>
              <a:rPr lang="en-US" sz="2800"/>
              <a:t> approach an officer during an active shooter situation</a:t>
            </a:r>
          </a:p>
          <a:p>
            <a:pPr eaLnBrk="1" hangingPunct="1"/>
            <a:endParaRPr lang="en-US" sz="2800"/>
          </a:p>
        </p:txBody>
      </p:sp>
      <p:sp>
        <p:nvSpPr>
          <p:cNvPr id="3" name="Title 2"/>
          <p:cNvSpPr>
            <a:spLocks noGrp="1"/>
          </p:cNvSpPr>
          <p:nvPr>
            <p:ph type="title"/>
          </p:nvPr>
        </p:nvSpPr>
        <p:spPr>
          <a:xfrm>
            <a:off x="457200" y="685800"/>
            <a:ext cx="8229600" cy="914400"/>
          </a:xfrm>
        </p:spPr>
        <p:txBody>
          <a:bodyPr/>
          <a:lstStyle/>
          <a:p>
            <a:pPr eaLnBrk="1" hangingPunct="1">
              <a:defRPr/>
            </a:pPr>
            <a:r>
              <a:rPr b="1" u="sng">
                <a:solidFill>
                  <a:srgbClr val="5BFB79"/>
                </a:solidFill>
              </a:rPr>
              <a:t>Training Summary: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Content Placeholder 1"/>
          <p:cNvSpPr>
            <a:spLocks noGrp="1"/>
          </p:cNvSpPr>
          <p:nvPr>
            <p:ph idx="1"/>
          </p:nvPr>
        </p:nvSpPr>
        <p:spPr>
          <a:xfrm>
            <a:off x="609600" y="2362200"/>
            <a:ext cx="7924800" cy="3733800"/>
          </a:xfrm>
        </p:spPr>
        <p:txBody>
          <a:bodyPr/>
          <a:lstStyle/>
          <a:p>
            <a:pPr marL="0" indent="0" algn="ctr" eaLnBrk="1" hangingPunct="1">
              <a:buFont typeface="Wingdings 2" pitchFamily="18" charset="2"/>
              <a:buNone/>
            </a:pPr>
            <a:r>
              <a:rPr lang="en-US" sz="2400">
                <a:solidFill>
                  <a:srgbClr val="595959"/>
                </a:solidFill>
              </a:rPr>
              <a:t>Sgt. Jason Pierce #3380</a:t>
            </a:r>
          </a:p>
          <a:p>
            <a:pPr marL="0" indent="0" algn="ctr" eaLnBrk="1" hangingPunct="1">
              <a:buFont typeface="Wingdings 2" pitchFamily="18" charset="2"/>
              <a:buNone/>
            </a:pPr>
            <a:r>
              <a:rPr lang="en-US" sz="2400">
                <a:solidFill>
                  <a:srgbClr val="595959"/>
                </a:solidFill>
              </a:rPr>
              <a:t>Ofc. Manny Vasquez #2629</a:t>
            </a:r>
          </a:p>
          <a:p>
            <a:pPr marL="0" indent="0" algn="ctr" eaLnBrk="1" hangingPunct="1">
              <a:buFont typeface="Wingdings 2" pitchFamily="18" charset="2"/>
              <a:buNone/>
            </a:pPr>
            <a:r>
              <a:rPr lang="en-US" sz="2400">
                <a:solidFill>
                  <a:srgbClr val="595959"/>
                </a:solidFill>
              </a:rPr>
              <a:t>Ofc. Ben Gonzalez #2704</a:t>
            </a:r>
          </a:p>
          <a:p>
            <a:pPr marL="0" indent="0" algn="ctr" eaLnBrk="1" hangingPunct="1">
              <a:buFont typeface="Wingdings 2" pitchFamily="18" charset="2"/>
              <a:buNone/>
            </a:pPr>
            <a:r>
              <a:rPr lang="en-US" sz="2400">
                <a:solidFill>
                  <a:srgbClr val="595959"/>
                </a:solidFill>
              </a:rPr>
              <a:t>Ofc. Catherine Velasquez #3465</a:t>
            </a:r>
          </a:p>
          <a:p>
            <a:pPr marL="0" indent="0" algn="ctr" eaLnBrk="1" hangingPunct="1">
              <a:buFont typeface="Wingdings 2" pitchFamily="18" charset="2"/>
              <a:buNone/>
            </a:pPr>
            <a:endParaRPr lang="en-US">
              <a:solidFill>
                <a:srgbClr val="595959"/>
              </a:solidFill>
            </a:endParaRPr>
          </a:p>
          <a:p>
            <a:pPr marL="0" indent="0" algn="ctr" eaLnBrk="1" hangingPunct="1">
              <a:buFont typeface="Wingdings 2" pitchFamily="18" charset="2"/>
              <a:buNone/>
            </a:pPr>
            <a:r>
              <a:rPr lang="en-US">
                <a:solidFill>
                  <a:srgbClr val="595959"/>
                </a:solidFill>
              </a:rPr>
              <a:t>San Jose Police Department</a:t>
            </a:r>
          </a:p>
          <a:p>
            <a:pPr marL="0" indent="0" algn="ctr" eaLnBrk="1" hangingPunct="1">
              <a:buFont typeface="Wingdings 2" pitchFamily="18" charset="2"/>
              <a:buNone/>
            </a:pPr>
            <a:r>
              <a:rPr lang="en-US">
                <a:solidFill>
                  <a:srgbClr val="595959"/>
                </a:solidFill>
              </a:rPr>
              <a:t>School Liaison Unit</a:t>
            </a:r>
          </a:p>
          <a:p>
            <a:pPr marL="0" indent="0" algn="ctr" eaLnBrk="1" hangingPunct="1">
              <a:buFont typeface="Wingdings 2" pitchFamily="18" charset="2"/>
              <a:buNone/>
            </a:pPr>
            <a:r>
              <a:rPr lang="en-US">
                <a:solidFill>
                  <a:srgbClr val="595959"/>
                </a:solidFill>
              </a:rPr>
              <a:t>408-277-5263</a:t>
            </a:r>
          </a:p>
          <a:p>
            <a:pPr marL="0" indent="0" algn="ctr" eaLnBrk="1" hangingPunct="1">
              <a:buFont typeface="Wingdings 2" pitchFamily="18" charset="2"/>
              <a:buNone/>
            </a:pPr>
            <a:endParaRPr lang="en-US">
              <a:solidFill>
                <a:srgbClr val="595959"/>
              </a:solidFill>
            </a:endParaRPr>
          </a:p>
        </p:txBody>
      </p:sp>
      <p:sp>
        <p:nvSpPr>
          <p:cNvPr id="3" name="Title 2"/>
          <p:cNvSpPr>
            <a:spLocks noGrp="1"/>
          </p:cNvSpPr>
          <p:nvPr>
            <p:ph type="title"/>
          </p:nvPr>
        </p:nvSpPr>
        <p:spPr>
          <a:xfrm>
            <a:off x="463550" y="996950"/>
            <a:ext cx="8229600" cy="1219200"/>
          </a:xfrm>
        </p:spPr>
        <p:txBody>
          <a:bodyPr/>
          <a:lstStyle/>
          <a:p>
            <a:pPr algn="ctr" eaLnBrk="1" hangingPunct="1">
              <a:defRPr/>
            </a:pPr>
            <a:r>
              <a:rPr>
                <a:solidFill>
                  <a:schemeClr val="tx1"/>
                </a:solidFill>
              </a:rPr>
              <a:t>Questions or comments?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8">
              <a:defRPr/>
            </a:pPr>
            <a:endParaRPr lang="en-US" dirty="0"/>
          </a:p>
          <a:p>
            <a:pPr lvl="8">
              <a:defRPr/>
            </a:pPr>
            <a:endParaRPr lang="en-US" dirty="0"/>
          </a:p>
          <a:p>
            <a:pPr marL="2377440" lvl="8" indent="0">
              <a:buFont typeface="Wingdings 2" pitchFamily="18" charset="2"/>
              <a:buNone/>
              <a:defRPr/>
            </a:pPr>
            <a:r>
              <a:rPr lang="en-US" dirty="0"/>
              <a:t>               </a:t>
            </a:r>
          </a:p>
        </p:txBody>
      </p:sp>
      <p:sp>
        <p:nvSpPr>
          <p:cNvPr id="3" name="Title 2"/>
          <p:cNvSpPr>
            <a:spLocks noGrp="1"/>
          </p:cNvSpPr>
          <p:nvPr>
            <p:ph type="title"/>
          </p:nvPr>
        </p:nvSpPr>
        <p:spPr>
          <a:xfrm>
            <a:off x="457200" y="457200"/>
            <a:ext cx="8229600" cy="990600"/>
          </a:xfrm>
        </p:spPr>
        <p:txBody>
          <a:bodyPr/>
          <a:lstStyle/>
          <a:p>
            <a:pPr eaLnBrk="1" hangingPunct="1">
              <a:defRPr/>
            </a:pPr>
            <a:r>
              <a:rPr b="1">
                <a:solidFill>
                  <a:srgbClr val="FFC000"/>
                </a:solidFill>
              </a:rPr>
              <a:t>Active Shooter Events</a:t>
            </a:r>
          </a:p>
        </p:txBody>
      </p:sp>
      <p:sp>
        <p:nvSpPr>
          <p:cNvPr id="6" name="TextBox 5"/>
          <p:cNvSpPr txBox="1"/>
          <p:nvPr/>
        </p:nvSpPr>
        <p:spPr>
          <a:xfrm>
            <a:off x="4343400" y="1905000"/>
            <a:ext cx="4267200" cy="3937000"/>
          </a:xfrm>
          <a:prstGeom prst="rect">
            <a:avLst/>
          </a:prstGeom>
          <a:noFill/>
        </p:spPr>
        <p:txBody>
          <a:bodyPr>
            <a:spAutoFit/>
          </a:bodyPr>
          <a:lstStyle/>
          <a:p>
            <a:pPr marL="285750" indent="-285750">
              <a:buFont typeface="Arial"/>
              <a:buChar char="•"/>
              <a:defRPr/>
            </a:pPr>
            <a:r>
              <a:rPr lang="en-US" sz="3200" dirty="0">
                <a:latin typeface="+mn-lt"/>
              </a:rPr>
              <a:t>Unpredictable</a:t>
            </a:r>
          </a:p>
          <a:p>
            <a:pPr>
              <a:defRPr/>
            </a:pPr>
            <a:endParaRPr lang="en-US" sz="2800" dirty="0">
              <a:latin typeface="+mn-lt"/>
            </a:endParaRPr>
          </a:p>
          <a:p>
            <a:pPr marL="285750" indent="-285750">
              <a:buFont typeface="Arial"/>
              <a:buChar char="•"/>
              <a:defRPr/>
            </a:pPr>
            <a:r>
              <a:rPr lang="en-US" sz="3200" dirty="0">
                <a:latin typeface="+mn-lt"/>
              </a:rPr>
              <a:t>Evolve quickly</a:t>
            </a:r>
          </a:p>
          <a:p>
            <a:pPr>
              <a:defRPr/>
            </a:pPr>
            <a:endParaRPr lang="en-US" sz="2800" dirty="0">
              <a:latin typeface="+mn-lt"/>
            </a:endParaRPr>
          </a:p>
          <a:p>
            <a:pPr marL="285750" indent="-285750">
              <a:buFont typeface="Arial"/>
              <a:buChar char="•"/>
              <a:defRPr/>
            </a:pPr>
            <a:r>
              <a:rPr lang="en-US" sz="3200" dirty="0">
                <a:latin typeface="+mn-lt"/>
              </a:rPr>
              <a:t>Continue until stopped by law enforcement, suicide or other intervention</a:t>
            </a:r>
          </a:p>
        </p:txBody>
      </p:sp>
      <p:pic>
        <p:nvPicPr>
          <p:cNvPr id="19460"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133600"/>
            <a:ext cx="3108325" cy="2835275"/>
          </a:xfrm>
          <a:prstGeom prst="rect">
            <a:avLst/>
          </a:prstGeom>
          <a:noFill/>
          <a:ln w="9525">
            <a:noFill/>
            <a:miter lim="800000"/>
            <a:headEnd/>
            <a:tailEnd/>
          </a:ln>
        </p:spPr>
      </p:pic>
      <p:pic>
        <p:nvPicPr>
          <p:cNvPr id="19461" name="Picture 6" descr="2ndarybarriercla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098675"/>
            <a:ext cx="4083050" cy="299243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eaLnBrk="1" hangingPunct="1">
              <a:defRPr/>
            </a:pPr>
            <a:r>
              <a:rPr sz="5400" b="1">
                <a:solidFill>
                  <a:srgbClr val="FFC000"/>
                </a:solidFill>
              </a:rPr>
              <a:t>The Tragic Reality</a:t>
            </a:r>
          </a:p>
        </p:txBody>
      </p:sp>
      <p:graphicFrame>
        <p:nvGraphicFramePr>
          <p:cNvPr id="8" name="Content Placeholder 7"/>
          <p:cNvGraphicFramePr>
            <a:graphicFrameLocks noGrp="1"/>
          </p:cNvGraphicFramePr>
          <p:nvPr>
            <p:ph idx="1"/>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 12"/>
          <p:cNvGraphicFramePr/>
          <p:nvPr/>
        </p:nvGraphicFramePr>
        <p:xfrm>
          <a:off x="1447800" y="1293738"/>
          <a:ext cx="6248400" cy="50363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4" name="Picture 13"/>
          <p:cNvPicPr>
            <a:picLocks noChangeAspect="1"/>
          </p:cNvPicPr>
          <p:nvPr/>
        </p:nvPicPr>
        <p:blipFill rotWithShape="1">
          <a:blip r:embed="rId12" cstate="print">
            <a:extLst>
              <a:ext uri="{28A0092B-C50C-407E-A947-70E740481C1C}">
                <a14:useLocalDpi xmlns:a14="http://schemas.microsoft.com/office/drawing/2010/main" val="0"/>
              </a:ext>
            </a:extLst>
          </a:blip>
          <a:srcRect t="-1"/>
          <a:stretch/>
        </p:blipFill>
        <p:spPr>
          <a:xfrm>
            <a:off x="3505200" y="2943225"/>
            <a:ext cx="2377440" cy="1737360"/>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a:spLocks noGrp="1"/>
          </p:cNvSpPr>
          <p:nvPr>
            <p:ph idx="1"/>
          </p:nvPr>
        </p:nvSpPr>
        <p:spPr>
          <a:xfrm>
            <a:off x="838200" y="1905000"/>
            <a:ext cx="7924800" cy="4191000"/>
          </a:xfrm>
        </p:spPr>
        <p:txBody>
          <a:bodyPr/>
          <a:lstStyle/>
          <a:p>
            <a:pPr eaLnBrk="1" hangingPunct="1">
              <a:buFont typeface="Wingdings" pitchFamily="2" charset="2"/>
              <a:buBlip>
                <a:blip r:embed="rId3"/>
              </a:buBlip>
            </a:pPr>
            <a:r>
              <a:rPr lang="en-US" sz="2800"/>
              <a:t>Columbine High School, Colorado</a:t>
            </a:r>
          </a:p>
          <a:p>
            <a:pPr eaLnBrk="1" hangingPunct="1">
              <a:buFont typeface="Wingdings" pitchFamily="2" charset="2"/>
              <a:buBlip>
                <a:blip r:embed="rId3"/>
              </a:buBlip>
            </a:pPr>
            <a:r>
              <a:rPr lang="en-US" sz="2800"/>
              <a:t>Pennsylvania Amish School</a:t>
            </a:r>
          </a:p>
          <a:p>
            <a:pPr eaLnBrk="1" hangingPunct="1">
              <a:buFont typeface="Wingdings" pitchFamily="2" charset="2"/>
              <a:buBlip>
                <a:blip r:embed="rId3"/>
              </a:buBlip>
            </a:pPr>
            <a:r>
              <a:rPr lang="en-US" sz="2800"/>
              <a:t>Virginia Tech University</a:t>
            </a:r>
          </a:p>
          <a:p>
            <a:pPr eaLnBrk="1" hangingPunct="1">
              <a:buFont typeface="Wingdings" pitchFamily="2" charset="2"/>
              <a:buBlip>
                <a:blip r:embed="rId3"/>
              </a:buBlip>
            </a:pPr>
            <a:r>
              <a:rPr lang="en-US" sz="2800"/>
              <a:t>Fort Hood, Texas</a:t>
            </a:r>
          </a:p>
          <a:p>
            <a:pPr eaLnBrk="1" hangingPunct="1">
              <a:buFont typeface="Wingdings" pitchFamily="2" charset="2"/>
              <a:buBlip>
                <a:blip r:embed="rId3"/>
              </a:buBlip>
            </a:pPr>
            <a:r>
              <a:rPr lang="en-US" sz="2800"/>
              <a:t>Lehigh Cement Plant, Cupertino, CA</a:t>
            </a:r>
          </a:p>
          <a:p>
            <a:pPr eaLnBrk="1" hangingPunct="1">
              <a:buFont typeface="Wingdings" pitchFamily="2" charset="2"/>
              <a:buBlip>
                <a:blip r:embed="rId3"/>
              </a:buBlip>
            </a:pPr>
            <a:r>
              <a:rPr lang="en-US" sz="2800"/>
              <a:t>Oikos University, Oakland, CA</a:t>
            </a:r>
          </a:p>
          <a:p>
            <a:pPr eaLnBrk="1" hangingPunct="1">
              <a:buFont typeface="Wingdings" pitchFamily="2" charset="2"/>
              <a:buBlip>
                <a:blip r:embed="rId3"/>
              </a:buBlip>
            </a:pPr>
            <a:r>
              <a:rPr lang="en-US" sz="2800"/>
              <a:t>Aurora, Colorado</a:t>
            </a:r>
          </a:p>
          <a:p>
            <a:pPr eaLnBrk="1" hangingPunct="1">
              <a:buFont typeface="Wingdings" pitchFamily="2" charset="2"/>
              <a:buBlip>
                <a:blip r:embed="rId3"/>
              </a:buBlip>
            </a:pPr>
            <a:r>
              <a:rPr lang="en-US" sz="2800"/>
              <a:t>Newtown, Connecticut</a:t>
            </a:r>
          </a:p>
          <a:p>
            <a:pPr eaLnBrk="1" hangingPunct="1">
              <a:buFont typeface="Wingdings" pitchFamily="2" charset="2"/>
              <a:buBlip>
                <a:blip r:embed="rId3"/>
              </a:buBlip>
            </a:pPr>
            <a:r>
              <a:rPr lang="en-US"/>
              <a:t>Santa Monica Community College, CA</a:t>
            </a:r>
          </a:p>
          <a:p>
            <a:pPr eaLnBrk="1" hangingPunct="1">
              <a:buFont typeface="Wingdings 2" pitchFamily="18" charset="2"/>
              <a:buNone/>
            </a:pPr>
            <a:endParaRPr lang="en-US"/>
          </a:p>
          <a:p>
            <a:pPr eaLnBrk="1" hangingPunct="1"/>
            <a:endParaRPr lang="en-US"/>
          </a:p>
        </p:txBody>
      </p:sp>
      <p:sp>
        <p:nvSpPr>
          <p:cNvPr id="3" name="Title 2"/>
          <p:cNvSpPr>
            <a:spLocks noGrp="1"/>
          </p:cNvSpPr>
          <p:nvPr>
            <p:ph type="title"/>
          </p:nvPr>
        </p:nvSpPr>
        <p:spPr>
          <a:xfrm>
            <a:off x="609600" y="457200"/>
            <a:ext cx="8229600" cy="1219200"/>
          </a:xfrm>
        </p:spPr>
        <p:txBody>
          <a:bodyPr>
            <a:normAutofit fontScale="90000"/>
          </a:bodyPr>
          <a:lstStyle/>
          <a:p>
            <a:pPr eaLnBrk="1" hangingPunct="1">
              <a:defRPr/>
            </a:pPr>
            <a:r>
              <a:rPr sz="4000" b="1">
                <a:solidFill>
                  <a:srgbClr val="FFC000"/>
                </a:solidFill>
              </a:rPr>
              <a:t>It happens frequently </a:t>
            </a:r>
            <a:br>
              <a:rPr sz="3600" b="1">
                <a:solidFill>
                  <a:srgbClr val="FFC000"/>
                </a:solidFill>
              </a:rPr>
            </a:br>
            <a:r>
              <a:rPr sz="3600" b="1">
                <a:solidFill>
                  <a:srgbClr val="FFC000"/>
                </a:solidFill>
              </a:rPr>
              <a:t>(and continues to happen…)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458200" cy="4800600"/>
          </a:xfrm>
        </p:spPr>
        <p:txBody>
          <a:bodyPr/>
          <a:lstStyle/>
          <a:p>
            <a:pPr eaLnBrk="1" hangingPunct="1">
              <a:lnSpc>
                <a:spcPct val="90000"/>
              </a:lnSpc>
              <a:buFont typeface="Wingdings 2" pitchFamily="18" charset="2"/>
              <a:buBlip>
                <a:blip r:embed="rId3"/>
              </a:buBlip>
              <a:defRPr/>
            </a:pPr>
            <a:r>
              <a:rPr lang="en-US" sz="2800" dirty="0"/>
              <a:t>Taking action makes a difference</a:t>
            </a:r>
          </a:p>
          <a:p>
            <a:pPr eaLnBrk="1" hangingPunct="1">
              <a:lnSpc>
                <a:spcPct val="90000"/>
              </a:lnSpc>
              <a:buFont typeface="Wingdings 2" pitchFamily="18" charset="2"/>
              <a:buBlip>
                <a:blip r:embed="rId3"/>
              </a:buBlip>
              <a:defRPr/>
            </a:pPr>
            <a:endParaRPr lang="en-US" sz="2800" dirty="0"/>
          </a:p>
          <a:p>
            <a:pPr eaLnBrk="1" hangingPunct="1">
              <a:lnSpc>
                <a:spcPct val="90000"/>
              </a:lnSpc>
              <a:buFont typeface="Wingdings" pitchFamily="2" charset="2"/>
              <a:buBlip>
                <a:blip r:embed="rId3"/>
              </a:buBlip>
              <a:defRPr/>
            </a:pPr>
            <a:r>
              <a:rPr lang="en-US" sz="2800" dirty="0"/>
              <a:t>NEUTRALIZING THE THREAT IS NECESSARY TO SAVE LIVES</a:t>
            </a:r>
          </a:p>
          <a:p>
            <a:pPr eaLnBrk="1" hangingPunct="1">
              <a:lnSpc>
                <a:spcPct val="90000"/>
              </a:lnSpc>
              <a:buFont typeface="Wingdings" pitchFamily="2" charset="2"/>
              <a:buBlip>
                <a:blip r:embed="rId3"/>
              </a:buBlip>
              <a:defRPr/>
            </a:pPr>
            <a:endParaRPr lang="en-US" sz="2800" dirty="0"/>
          </a:p>
          <a:p>
            <a:pPr eaLnBrk="1" hangingPunct="1">
              <a:lnSpc>
                <a:spcPct val="90000"/>
              </a:lnSpc>
              <a:buFont typeface="Wingdings" pitchFamily="2" charset="2"/>
              <a:buBlip>
                <a:blip r:embed="rId3"/>
              </a:buBlip>
              <a:defRPr/>
            </a:pPr>
            <a:r>
              <a:rPr lang="en-US" sz="2800" dirty="0"/>
              <a:t>Active Shooter Events are often over within 10-15 minutes (</a:t>
            </a:r>
            <a:r>
              <a:rPr lang="en-US" sz="2800" i="1" dirty="0"/>
              <a:t>before</a:t>
            </a:r>
            <a:r>
              <a:rPr lang="en-US" sz="2800" dirty="0"/>
              <a:t> the police arrive in half the cases)</a:t>
            </a:r>
          </a:p>
          <a:p>
            <a:pPr eaLnBrk="1" hangingPunct="1">
              <a:lnSpc>
                <a:spcPct val="90000"/>
              </a:lnSpc>
              <a:buFont typeface="Wingdings" pitchFamily="2" charset="2"/>
              <a:buBlip>
                <a:blip r:embed="rId3"/>
              </a:buBlip>
              <a:defRPr/>
            </a:pPr>
            <a:endParaRPr lang="en-US" sz="2800" dirty="0"/>
          </a:p>
          <a:p>
            <a:pPr eaLnBrk="1" hangingPunct="1">
              <a:lnSpc>
                <a:spcPct val="90000"/>
              </a:lnSpc>
              <a:buFont typeface="Wingdings" pitchFamily="2" charset="2"/>
              <a:buBlip>
                <a:blip r:embed="rId3"/>
              </a:buBlip>
              <a:defRPr/>
            </a:pPr>
            <a:r>
              <a:rPr lang="en-US" sz="2800" dirty="0"/>
              <a:t>Response to minimize or eliminate the threat will need to be taken by </a:t>
            </a:r>
            <a:r>
              <a:rPr lang="en-US" sz="2800" u="sng" dirty="0"/>
              <a:t>YOU</a:t>
            </a:r>
            <a:endParaRPr lang="en-US" sz="2800" dirty="0">
              <a:solidFill>
                <a:srgbClr val="3366FF"/>
              </a:solidFill>
            </a:endParaRPr>
          </a:p>
          <a:p>
            <a:pPr marL="0" indent="0" eaLnBrk="1" hangingPunct="1">
              <a:lnSpc>
                <a:spcPct val="90000"/>
              </a:lnSpc>
              <a:buFont typeface="Wingdings 2" pitchFamily="18" charset="2"/>
              <a:buNone/>
              <a:defRPr/>
            </a:pPr>
            <a:endParaRPr lang="en-US" sz="2800" i="1" dirty="0"/>
          </a:p>
          <a:p>
            <a:pPr marL="0" indent="0" eaLnBrk="1" hangingPunct="1">
              <a:lnSpc>
                <a:spcPct val="90000"/>
              </a:lnSpc>
              <a:buFont typeface="Wingdings 2" pitchFamily="18" charset="2"/>
              <a:buNone/>
              <a:defRPr/>
            </a:pPr>
            <a:endParaRPr lang="en-US" sz="2800" dirty="0">
              <a:solidFill>
                <a:srgbClr val="3366FF"/>
              </a:solidFill>
            </a:endParaRPr>
          </a:p>
          <a:p>
            <a:pPr marL="0" indent="0" eaLnBrk="1" hangingPunct="1">
              <a:lnSpc>
                <a:spcPct val="90000"/>
              </a:lnSpc>
              <a:buFont typeface="Wingdings 2" pitchFamily="18" charset="2"/>
              <a:buNone/>
              <a:defRPr/>
            </a:pPr>
            <a:endParaRPr lang="en-US" sz="2800" dirty="0"/>
          </a:p>
          <a:p>
            <a:pPr eaLnBrk="1" hangingPunct="1">
              <a:lnSpc>
                <a:spcPct val="90000"/>
              </a:lnSpc>
              <a:buFont typeface="Wingdings" pitchFamily="2" charset="2"/>
              <a:buBlip>
                <a:blip r:embed="rId3"/>
              </a:buBlip>
              <a:defRPr/>
            </a:pPr>
            <a:endParaRPr lang="en-US" sz="2800" dirty="0"/>
          </a:p>
          <a:p>
            <a:pPr eaLnBrk="1" hangingPunct="1">
              <a:lnSpc>
                <a:spcPct val="90000"/>
              </a:lnSpc>
              <a:buFont typeface="Wingdings" pitchFamily="2" charset="2"/>
              <a:buBlip>
                <a:blip r:embed="rId3"/>
              </a:buBlip>
              <a:defRPr/>
            </a:pPr>
            <a:endParaRPr lang="en-US" sz="2800" dirty="0"/>
          </a:p>
          <a:p>
            <a:pPr eaLnBrk="1" hangingPunct="1">
              <a:defRPr/>
            </a:pPr>
            <a:endParaRPr lang="en-US" dirty="0"/>
          </a:p>
        </p:txBody>
      </p:sp>
      <p:sp>
        <p:nvSpPr>
          <p:cNvPr id="3" name="Title 2"/>
          <p:cNvSpPr>
            <a:spLocks noGrp="1"/>
          </p:cNvSpPr>
          <p:nvPr>
            <p:ph type="title"/>
          </p:nvPr>
        </p:nvSpPr>
        <p:spPr>
          <a:xfrm>
            <a:off x="381000" y="304800"/>
            <a:ext cx="8229600" cy="990600"/>
          </a:xfrm>
        </p:spPr>
        <p:txBody>
          <a:bodyPr/>
          <a:lstStyle/>
          <a:p>
            <a:pPr eaLnBrk="1" hangingPunct="1">
              <a:defRPr/>
            </a:pPr>
            <a:r>
              <a:rPr b="1" u="sng">
                <a:solidFill>
                  <a:srgbClr val="FFC000"/>
                </a:solidFill>
              </a:rPr>
              <a:t>Lessons Learned: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7772400" cy="4724400"/>
          </a:xfrm>
        </p:spPr>
        <p:txBody>
          <a:bodyPr/>
          <a:lstStyle/>
          <a:p>
            <a:pPr eaLnBrk="1" hangingPunct="1">
              <a:buFont typeface="Wingdings" pitchFamily="2" charset="2"/>
              <a:buBlip>
                <a:blip r:embed="rId2"/>
              </a:buBlip>
              <a:defRPr/>
            </a:pPr>
            <a:r>
              <a:rPr lang="en-US" sz="2800" dirty="0"/>
              <a:t>Harden the target (security upgrades)</a:t>
            </a:r>
          </a:p>
          <a:p>
            <a:pPr lvl="1" eaLnBrk="1" hangingPunct="1">
              <a:buFont typeface="Wingdings" pitchFamily="2" charset="2"/>
              <a:buChar char="v"/>
              <a:defRPr/>
            </a:pPr>
            <a:r>
              <a:rPr lang="en-US" dirty="0"/>
              <a:t>Video surveillance of open areas</a:t>
            </a:r>
          </a:p>
          <a:p>
            <a:pPr lvl="1" eaLnBrk="1" hangingPunct="1">
              <a:buFont typeface="Wingdings" pitchFamily="2" charset="2"/>
              <a:buChar char="v"/>
              <a:defRPr/>
            </a:pPr>
            <a:r>
              <a:rPr lang="en-US" dirty="0"/>
              <a:t>Peep holes on doors</a:t>
            </a:r>
          </a:p>
          <a:p>
            <a:pPr eaLnBrk="1" hangingPunct="1">
              <a:buFont typeface="Wingdings" pitchFamily="2" charset="2"/>
              <a:buBlip>
                <a:blip r:embed="rId2"/>
              </a:buBlip>
              <a:defRPr/>
            </a:pPr>
            <a:r>
              <a:rPr lang="en-US" sz="2800" dirty="0"/>
              <a:t>Report suspicious activity to police and your administration</a:t>
            </a:r>
          </a:p>
          <a:p>
            <a:pPr lvl="1" eaLnBrk="1" hangingPunct="1">
              <a:buFont typeface="Wingdings" pitchFamily="2" charset="2"/>
              <a:buChar char="v"/>
              <a:defRPr/>
            </a:pPr>
            <a:r>
              <a:rPr lang="en-US" dirty="0">
                <a:solidFill>
                  <a:srgbClr val="FEFAC9"/>
                </a:solidFill>
              </a:rPr>
              <a:t>Implement an anonymous reporting system</a:t>
            </a:r>
          </a:p>
          <a:p>
            <a:pPr lvl="1" eaLnBrk="1" hangingPunct="1">
              <a:buFont typeface="Wingdings" pitchFamily="2" charset="2"/>
              <a:buChar char="v"/>
              <a:defRPr/>
            </a:pPr>
            <a:r>
              <a:rPr lang="en-US" dirty="0">
                <a:solidFill>
                  <a:srgbClr val="FEFAC9"/>
                </a:solidFill>
              </a:rPr>
              <a:t>Consider a multi-disciplinary team to assess potential threats</a:t>
            </a:r>
          </a:p>
          <a:p>
            <a:pPr eaLnBrk="1" hangingPunct="1">
              <a:buFont typeface="Wingdings" pitchFamily="2" charset="2"/>
              <a:buBlip>
                <a:blip r:embed="rId2"/>
              </a:buBlip>
              <a:defRPr/>
            </a:pPr>
            <a:r>
              <a:rPr lang="en-US" sz="2800" dirty="0"/>
              <a:t>Train and prepare!</a:t>
            </a:r>
          </a:p>
          <a:p>
            <a:pPr lvl="1" eaLnBrk="1" hangingPunct="1">
              <a:buFont typeface="Wingdings" charset="2"/>
              <a:buChar char="v"/>
              <a:defRPr/>
            </a:pPr>
            <a:r>
              <a:rPr lang="en-US" dirty="0"/>
              <a:t>A survivor mindset is critical</a:t>
            </a:r>
          </a:p>
          <a:p>
            <a:pPr marL="0" indent="0" eaLnBrk="1" hangingPunct="1">
              <a:buFont typeface="Wingdings 2" pitchFamily="18" charset="2"/>
              <a:buNone/>
              <a:defRPr/>
            </a:pPr>
            <a:endParaRPr lang="en-US" sz="2800" dirty="0"/>
          </a:p>
        </p:txBody>
      </p:sp>
      <p:sp>
        <p:nvSpPr>
          <p:cNvPr id="3" name="Title 2"/>
          <p:cNvSpPr>
            <a:spLocks noGrp="1"/>
          </p:cNvSpPr>
          <p:nvPr>
            <p:ph type="title"/>
          </p:nvPr>
        </p:nvSpPr>
        <p:spPr>
          <a:xfrm>
            <a:off x="457200" y="457200"/>
            <a:ext cx="8229600" cy="1219200"/>
          </a:xfrm>
        </p:spPr>
        <p:txBody>
          <a:bodyPr/>
          <a:lstStyle/>
          <a:p>
            <a:pPr eaLnBrk="1" hangingPunct="1">
              <a:defRPr/>
            </a:pPr>
            <a:r>
              <a:rPr sz="3600" b="1" u="sng">
                <a:solidFill>
                  <a:srgbClr val="FFC000"/>
                </a:solidFill>
              </a:rPr>
              <a:t>Prevention &amp; Detection of Active Shooter Events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1"/>
          <p:cNvSpPr>
            <a:spLocks noGrp="1"/>
          </p:cNvSpPr>
          <p:nvPr>
            <p:ph idx="1"/>
          </p:nvPr>
        </p:nvSpPr>
        <p:spPr>
          <a:xfrm>
            <a:off x="657225" y="3962400"/>
            <a:ext cx="7391400" cy="2133600"/>
          </a:xfrm>
        </p:spPr>
        <p:txBody>
          <a:bodyPr/>
          <a:lstStyle/>
          <a:p>
            <a:pPr marL="0" indent="0" eaLnBrk="1" hangingPunct="1">
              <a:buFont typeface="Wingdings 2" pitchFamily="18" charset="2"/>
              <a:buNone/>
            </a:pPr>
            <a:r>
              <a:rPr lang="en-US" sz="2400"/>
              <a:t>A “</a:t>
            </a:r>
            <a:r>
              <a:rPr lang="en-US" sz="2400">
                <a:solidFill>
                  <a:srgbClr val="C00000"/>
                </a:solidFill>
              </a:rPr>
              <a:t>red flag</a:t>
            </a:r>
            <a:r>
              <a:rPr lang="en-US" sz="2400"/>
              <a:t>” indicator is a questionable, suspicious or inappropriate behavior that may be presented through someone’s appearance, spoken or written words, or specific actions.</a:t>
            </a:r>
          </a:p>
        </p:txBody>
      </p:sp>
      <p:sp>
        <p:nvSpPr>
          <p:cNvPr id="3" name="Title 2"/>
          <p:cNvSpPr>
            <a:spLocks noGrp="1"/>
          </p:cNvSpPr>
          <p:nvPr>
            <p:ph type="title"/>
          </p:nvPr>
        </p:nvSpPr>
        <p:spPr>
          <a:xfrm>
            <a:off x="533400" y="762000"/>
            <a:ext cx="8229600" cy="1066800"/>
          </a:xfrm>
        </p:spPr>
        <p:txBody>
          <a:bodyPr/>
          <a:lstStyle/>
          <a:p>
            <a:pPr eaLnBrk="1" hangingPunct="1">
              <a:defRPr/>
            </a:pPr>
            <a:r>
              <a:rPr sz="5300" b="1">
                <a:solidFill>
                  <a:srgbClr val="C00000"/>
                </a:solidFill>
              </a:rPr>
              <a:t>Red Flag </a:t>
            </a:r>
            <a:r>
              <a:rPr sz="5300" b="1">
                <a:solidFill>
                  <a:srgbClr val="FFC000"/>
                </a:solidFill>
              </a:rPr>
              <a:t>Indicators</a:t>
            </a:r>
            <a:endParaRPr sz="3100">
              <a:solidFill>
                <a:srgbClr val="FFC000"/>
              </a:solidFill>
              <a:latin typeface="+mn-lt"/>
            </a:endParaRPr>
          </a:p>
        </p:txBody>
      </p:sp>
      <p:sp>
        <p:nvSpPr>
          <p:cNvPr id="4" name="TextBox 3"/>
          <p:cNvSpPr txBox="1"/>
          <p:nvPr/>
        </p:nvSpPr>
        <p:spPr>
          <a:xfrm>
            <a:off x="542925" y="2133600"/>
            <a:ext cx="7620000" cy="1384300"/>
          </a:xfrm>
          <a:prstGeom prst="rect">
            <a:avLst/>
          </a:prstGeom>
          <a:noFill/>
        </p:spPr>
        <p:txBody>
          <a:bodyPr>
            <a:spAutoFit/>
          </a:bodyPr>
          <a:lstStyle/>
          <a:p>
            <a:pPr>
              <a:defRPr/>
            </a:pPr>
            <a:r>
              <a:rPr lang="en-US" sz="2800" dirty="0">
                <a:solidFill>
                  <a:schemeClr val="tx2">
                    <a:lumMod val="90000"/>
                  </a:schemeClr>
                </a:solidFill>
                <a:latin typeface="+mn-lt"/>
              </a:rPr>
              <a:t>Although no single set of warning signs are reliable predictors of an Active Shooter, there can be “</a:t>
            </a:r>
            <a:r>
              <a:rPr lang="en-US" sz="2800" dirty="0">
                <a:solidFill>
                  <a:srgbClr val="C00000"/>
                </a:solidFill>
                <a:latin typeface="+mn-lt"/>
              </a:rPr>
              <a:t>red flags</a:t>
            </a:r>
            <a:r>
              <a:rPr lang="en-US" sz="2800" dirty="0">
                <a:solidFill>
                  <a:schemeClr val="tx2">
                    <a:lumMod val="90000"/>
                  </a:schemeClr>
                </a:solidFill>
                <a:latin typeface="+mn-lt"/>
              </a:rPr>
              <a:t>”.</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2234</TotalTime>
  <Words>1323</Words>
  <Application>Microsoft Office PowerPoint</Application>
  <PresentationFormat>On-screen Show (4:3)</PresentationFormat>
  <Paragraphs>193</Paragraphs>
  <Slides>33</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Constantia</vt:lpstr>
      <vt:lpstr>Verdana</vt:lpstr>
      <vt:lpstr>Wingdings</vt:lpstr>
      <vt:lpstr>Wingdings 2</vt:lpstr>
      <vt:lpstr>Paper</vt:lpstr>
      <vt:lpstr>Active Shooter Response Training</vt:lpstr>
      <vt:lpstr>TRAINING OBJECTIVES</vt:lpstr>
      <vt:lpstr>Definition of an Active Shooter</vt:lpstr>
      <vt:lpstr>Active Shooter Events</vt:lpstr>
      <vt:lpstr>The Tragic Reality</vt:lpstr>
      <vt:lpstr>It happens frequently  (and continues to happen…)</vt:lpstr>
      <vt:lpstr>Lessons Learned:</vt:lpstr>
      <vt:lpstr>Prevention &amp; Detection of Active Shooter Events</vt:lpstr>
      <vt:lpstr>Red Flag Indicators</vt:lpstr>
      <vt:lpstr>Examples of Red Flag indicators: </vt:lpstr>
      <vt:lpstr>Run, Hide, Defend: Options for surviving an Active Shooter Event</vt:lpstr>
      <vt:lpstr>RUN = Evacuate</vt:lpstr>
      <vt:lpstr>RUN (other considerations) </vt:lpstr>
      <vt:lpstr>HIDE = Lockdown </vt:lpstr>
      <vt:lpstr> Reinforce the locked doors with chairs, desks, and other items</vt:lpstr>
      <vt:lpstr>Erect barricades on ALL of the doors </vt:lpstr>
      <vt:lpstr>Good example of a barricade</vt:lpstr>
      <vt:lpstr>PowerPoint Presentation</vt:lpstr>
      <vt:lpstr>HIDE (other considerations)</vt:lpstr>
      <vt:lpstr>DEFEND = Fight for your Life</vt:lpstr>
      <vt:lpstr>PowerPoint Presentation</vt:lpstr>
      <vt:lpstr>PowerPoint Presentation</vt:lpstr>
      <vt:lpstr>PowerPoint Presentation</vt:lpstr>
      <vt:lpstr>PowerPoint Presentation</vt:lpstr>
      <vt:lpstr>When police officers arrive on scene</vt:lpstr>
      <vt:lpstr>Additional Officers and Rescue Teams</vt:lpstr>
      <vt:lpstr>Reacting to Law Enforcement</vt:lpstr>
      <vt:lpstr>Other Considerations</vt:lpstr>
      <vt:lpstr>Shelter in Place</vt:lpstr>
      <vt:lpstr>Shelter in Place Considerations</vt:lpstr>
      <vt:lpstr>Activity:  What Would You Do?</vt:lpstr>
      <vt:lpstr>Training Summary:</vt:lpstr>
      <vt:lpstr>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Surviving the Active Shooter</dc:title>
  <dc:creator>testuser</dc:creator>
  <cp:lastModifiedBy>Bartholomew, David</cp:lastModifiedBy>
  <cp:revision>153</cp:revision>
  <dcterms:created xsi:type="dcterms:W3CDTF">2012-06-05T21:29:43Z</dcterms:created>
  <dcterms:modified xsi:type="dcterms:W3CDTF">2024-06-11T19:30:46Z</dcterms:modified>
</cp:coreProperties>
</file>